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310" r:id="rId2"/>
    <p:sldId id="315" r:id="rId3"/>
    <p:sldId id="317" r:id="rId4"/>
    <p:sldId id="316" r:id="rId5"/>
    <p:sldId id="307" r:id="rId6"/>
    <p:sldId id="309" r:id="rId7"/>
    <p:sldId id="313" r:id="rId8"/>
    <p:sldId id="304" r:id="rId9"/>
    <p:sldId id="305" r:id="rId10"/>
    <p:sldId id="319" r:id="rId11"/>
    <p:sldId id="318" r:id="rId12"/>
    <p:sldId id="306" r:id="rId13"/>
    <p:sldId id="320" r:id="rId14"/>
    <p:sldId id="311" r:id="rId15"/>
    <p:sldId id="282" r:id="rId16"/>
    <p:sldId id="277" r:id="rId17"/>
    <p:sldId id="292" r:id="rId18"/>
    <p:sldId id="298" r:id="rId19"/>
    <p:sldId id="290" r:id="rId20"/>
    <p:sldId id="291" r:id="rId21"/>
    <p:sldId id="276" r:id="rId22"/>
    <p:sldId id="288" r:id="rId23"/>
    <p:sldId id="300" r:id="rId24"/>
  </p:sldIdLst>
  <p:sldSz cx="9144000" cy="6858000" type="screen4x3"/>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40" autoAdjust="0"/>
    <p:restoredTop sz="94665"/>
  </p:normalViewPr>
  <p:slideViewPr>
    <p:cSldViewPr>
      <p:cViewPr varScale="1">
        <p:scale>
          <a:sx n="107" d="100"/>
          <a:sy n="107" d="100"/>
        </p:scale>
        <p:origin x="1768" y="168"/>
      </p:cViewPr>
      <p:guideLst>
        <p:guide orient="horz" pos="2160"/>
        <p:guide pos="2880"/>
      </p:guideLst>
    </p:cSldViewPr>
  </p:slideViewPr>
  <p:notesTextViewPr>
    <p:cViewPr>
      <p:scale>
        <a:sx n="1" d="1"/>
        <a:sy n="1" d="1"/>
      </p:scale>
      <p:origin x="0" y="0"/>
    </p:cViewPr>
  </p:notesTextViewPr>
  <p:sorterViewPr>
    <p:cViewPr>
      <p:scale>
        <a:sx n="100" d="100"/>
        <a:sy n="100" d="100"/>
      </p:scale>
      <p:origin x="0" y="2016"/>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28104A-A666-42BE-871F-BAC50845F075}" type="doc">
      <dgm:prSet loTypeId="urn:microsoft.com/office/officeart/2005/8/layout/funnel1" loCatId="relationship" qsTypeId="urn:microsoft.com/office/officeart/2005/8/quickstyle/simple1" qsCatId="simple" csTypeId="urn:microsoft.com/office/officeart/2005/8/colors/accent1_2" csCatId="accent1" phldr="1"/>
      <dgm:spPr/>
      <dgm:t>
        <a:bodyPr/>
        <a:lstStyle/>
        <a:p>
          <a:endParaRPr lang="nl-BE"/>
        </a:p>
      </dgm:t>
    </dgm:pt>
    <dgm:pt modelId="{7C963B0C-F277-4EBC-B483-875A80616E80}">
      <dgm:prSet phldrT="[Tekst]" custT="1"/>
      <dgm:spPr/>
      <dgm:t>
        <a:bodyPr/>
        <a:lstStyle/>
        <a:p>
          <a:r>
            <a:rPr lang="nl-BE" sz="2400" dirty="0" smtClean="0"/>
            <a:t>alcohol</a:t>
          </a:r>
          <a:endParaRPr lang="nl-BE" sz="2400" dirty="0"/>
        </a:p>
      </dgm:t>
    </dgm:pt>
    <dgm:pt modelId="{9DF6E789-2791-4D42-8E13-4B1CED2045E6}" type="parTrans" cxnId="{696391A1-E85C-4B33-9459-FADE8F9E3510}">
      <dgm:prSet/>
      <dgm:spPr/>
      <dgm:t>
        <a:bodyPr/>
        <a:lstStyle/>
        <a:p>
          <a:endParaRPr lang="nl-BE"/>
        </a:p>
      </dgm:t>
    </dgm:pt>
    <dgm:pt modelId="{0E2674BE-7F45-42F2-A4EE-A265E630E2BF}" type="sibTrans" cxnId="{696391A1-E85C-4B33-9459-FADE8F9E3510}">
      <dgm:prSet/>
      <dgm:spPr/>
      <dgm:t>
        <a:bodyPr/>
        <a:lstStyle/>
        <a:p>
          <a:endParaRPr lang="nl-BE"/>
        </a:p>
      </dgm:t>
    </dgm:pt>
    <dgm:pt modelId="{0A1CE34E-EA5C-4EAA-AB4A-63DC746F2597}">
      <dgm:prSet phldrT="[Tekst]"/>
      <dgm:spPr/>
      <dgm:t>
        <a:bodyPr/>
        <a:lstStyle/>
        <a:p>
          <a:r>
            <a:rPr lang="nl-BE" dirty="0" err="1" smtClean="0"/>
            <a:t>Minority</a:t>
          </a:r>
          <a:endParaRPr lang="nl-BE" dirty="0" smtClean="0"/>
        </a:p>
        <a:p>
          <a:r>
            <a:rPr lang="nl-BE" dirty="0" err="1" smtClean="0"/>
            <a:t>Social</a:t>
          </a:r>
          <a:r>
            <a:rPr lang="nl-BE" dirty="0" smtClean="0"/>
            <a:t> </a:t>
          </a:r>
          <a:r>
            <a:rPr lang="nl-BE" dirty="0" err="1" smtClean="0"/>
            <a:t>problems</a:t>
          </a:r>
          <a:r>
            <a:rPr lang="nl-BE" dirty="0" smtClean="0"/>
            <a:t>…</a:t>
          </a:r>
          <a:endParaRPr lang="nl-BE" dirty="0"/>
        </a:p>
      </dgm:t>
    </dgm:pt>
    <dgm:pt modelId="{AB824547-921F-464D-8775-A94EEF6E2180}" type="parTrans" cxnId="{C1CEE848-FEAE-45D4-8778-E14D02B6708F}">
      <dgm:prSet/>
      <dgm:spPr/>
      <dgm:t>
        <a:bodyPr/>
        <a:lstStyle/>
        <a:p>
          <a:endParaRPr lang="nl-BE"/>
        </a:p>
      </dgm:t>
    </dgm:pt>
    <dgm:pt modelId="{D9A6FF32-34AC-4887-A2B2-90BE076763FE}" type="sibTrans" cxnId="{C1CEE848-FEAE-45D4-8778-E14D02B6708F}">
      <dgm:prSet/>
      <dgm:spPr/>
      <dgm:t>
        <a:bodyPr/>
        <a:lstStyle/>
        <a:p>
          <a:endParaRPr lang="nl-BE"/>
        </a:p>
      </dgm:t>
    </dgm:pt>
    <dgm:pt modelId="{3F5F6B99-A046-4F68-94E3-D61F2BF683B4}">
      <dgm:prSet phldrT="[Tekst]" custT="1"/>
      <dgm:spPr/>
      <dgm:t>
        <a:bodyPr/>
        <a:lstStyle/>
        <a:p>
          <a:r>
            <a:rPr lang="nl-BE" sz="1600" dirty="0" err="1" smtClean="0"/>
            <a:t>Mental</a:t>
          </a:r>
          <a:endParaRPr lang="nl-BE" sz="1600" dirty="0" smtClean="0"/>
        </a:p>
        <a:p>
          <a:r>
            <a:rPr lang="nl-BE" sz="1600" dirty="0" err="1" smtClean="0"/>
            <a:t>sufffering</a:t>
          </a:r>
          <a:endParaRPr lang="nl-BE" sz="1600" dirty="0"/>
        </a:p>
      </dgm:t>
    </dgm:pt>
    <dgm:pt modelId="{65542066-75F2-40AE-8594-D5212A9469DF}" type="parTrans" cxnId="{B36A86DE-215A-4898-AED2-887BA79F1739}">
      <dgm:prSet/>
      <dgm:spPr/>
      <dgm:t>
        <a:bodyPr/>
        <a:lstStyle/>
        <a:p>
          <a:endParaRPr lang="nl-BE"/>
        </a:p>
      </dgm:t>
    </dgm:pt>
    <dgm:pt modelId="{B11D3E31-6033-436D-94BD-1069D971E711}" type="sibTrans" cxnId="{B36A86DE-215A-4898-AED2-887BA79F1739}">
      <dgm:prSet/>
      <dgm:spPr/>
      <dgm:t>
        <a:bodyPr/>
        <a:lstStyle/>
        <a:p>
          <a:endParaRPr lang="nl-BE"/>
        </a:p>
      </dgm:t>
    </dgm:pt>
    <dgm:pt modelId="{533946F5-8D76-466D-B249-44075A43361B}">
      <dgm:prSet phldrT="[Tekst]" custT="1"/>
      <dgm:spPr/>
      <dgm:t>
        <a:bodyPr/>
        <a:lstStyle/>
        <a:p>
          <a:r>
            <a:rPr lang="nl-BE" sz="2400" b="1" dirty="0" err="1" smtClean="0"/>
            <a:t>victimisation</a:t>
          </a:r>
          <a:r>
            <a:rPr lang="nl-BE" sz="2400" b="1" dirty="0" smtClean="0"/>
            <a:t> or </a:t>
          </a:r>
          <a:r>
            <a:rPr lang="nl-BE" sz="2400" b="1" dirty="0" err="1" smtClean="0"/>
            <a:t>aggression</a:t>
          </a:r>
          <a:endParaRPr lang="nl-BE" sz="2400" b="1" dirty="0"/>
        </a:p>
      </dgm:t>
    </dgm:pt>
    <dgm:pt modelId="{305374A6-8F24-49A5-9035-358C5B15D8A5}" type="parTrans" cxnId="{09C1B436-6FC8-40F4-9CFD-E008A44780DD}">
      <dgm:prSet/>
      <dgm:spPr/>
      <dgm:t>
        <a:bodyPr/>
        <a:lstStyle/>
        <a:p>
          <a:endParaRPr lang="nl-BE"/>
        </a:p>
      </dgm:t>
    </dgm:pt>
    <dgm:pt modelId="{41389C4B-108B-4161-8E3F-6E0D2A368070}" type="sibTrans" cxnId="{09C1B436-6FC8-40F4-9CFD-E008A44780DD}">
      <dgm:prSet/>
      <dgm:spPr/>
      <dgm:t>
        <a:bodyPr/>
        <a:lstStyle/>
        <a:p>
          <a:endParaRPr lang="nl-BE"/>
        </a:p>
      </dgm:t>
    </dgm:pt>
    <dgm:pt modelId="{2596DCAF-01A5-4134-989E-5C557C9CAD71}" type="pres">
      <dgm:prSet presAssocID="{2C28104A-A666-42BE-871F-BAC50845F075}" presName="Name0" presStyleCnt="0">
        <dgm:presLayoutVars>
          <dgm:chMax val="4"/>
          <dgm:resizeHandles val="exact"/>
        </dgm:presLayoutVars>
      </dgm:prSet>
      <dgm:spPr/>
      <dgm:t>
        <a:bodyPr/>
        <a:lstStyle/>
        <a:p>
          <a:endParaRPr lang="nl-BE"/>
        </a:p>
      </dgm:t>
    </dgm:pt>
    <dgm:pt modelId="{098B461F-F5B5-4F2C-AE6C-864FB6CFF44B}" type="pres">
      <dgm:prSet presAssocID="{2C28104A-A666-42BE-871F-BAC50845F075}" presName="ellipse" presStyleLbl="trBgShp" presStyleIdx="0" presStyleCnt="1"/>
      <dgm:spPr/>
    </dgm:pt>
    <dgm:pt modelId="{E6913D46-925E-4131-9124-FD277E001BE5}" type="pres">
      <dgm:prSet presAssocID="{2C28104A-A666-42BE-871F-BAC50845F075}" presName="arrow1" presStyleLbl="fgShp" presStyleIdx="0" presStyleCnt="1" custLinFactNeighborX="15980" custLinFactNeighborY="45276"/>
      <dgm:spPr/>
    </dgm:pt>
    <dgm:pt modelId="{ED8E5FF9-3878-46E6-B5BA-561241D6745E}" type="pres">
      <dgm:prSet presAssocID="{2C28104A-A666-42BE-871F-BAC50845F075}" presName="rectangle" presStyleLbl="revTx" presStyleIdx="0" presStyleCnt="1" custScaleX="137023" custScaleY="143171" custLinFactNeighborX="-3139" custLinFactNeighborY="19895">
        <dgm:presLayoutVars>
          <dgm:bulletEnabled val="1"/>
        </dgm:presLayoutVars>
      </dgm:prSet>
      <dgm:spPr/>
      <dgm:t>
        <a:bodyPr/>
        <a:lstStyle/>
        <a:p>
          <a:endParaRPr lang="nl-BE"/>
        </a:p>
      </dgm:t>
    </dgm:pt>
    <dgm:pt modelId="{22A48726-0CC3-473B-AF23-DECF8AC4B6BD}" type="pres">
      <dgm:prSet presAssocID="{0A1CE34E-EA5C-4EAA-AB4A-63DC746F2597}" presName="item1" presStyleLbl="node1" presStyleIdx="0" presStyleCnt="3" custScaleX="151996" custScaleY="151995" custLinFactNeighborX="20656" custLinFactNeighborY="1434">
        <dgm:presLayoutVars>
          <dgm:bulletEnabled val="1"/>
        </dgm:presLayoutVars>
      </dgm:prSet>
      <dgm:spPr/>
      <dgm:t>
        <a:bodyPr/>
        <a:lstStyle/>
        <a:p>
          <a:endParaRPr lang="nl-BE"/>
        </a:p>
      </dgm:t>
    </dgm:pt>
    <dgm:pt modelId="{C0613DD7-D490-4512-9948-15237928AA73}" type="pres">
      <dgm:prSet presAssocID="{3F5F6B99-A046-4F68-94E3-D61F2BF683B4}" presName="item2" presStyleLbl="node1" presStyleIdx="1" presStyleCnt="3" custScaleX="167574" custScaleY="163583">
        <dgm:presLayoutVars>
          <dgm:bulletEnabled val="1"/>
        </dgm:presLayoutVars>
      </dgm:prSet>
      <dgm:spPr/>
      <dgm:t>
        <a:bodyPr/>
        <a:lstStyle/>
        <a:p>
          <a:endParaRPr lang="nl-BE"/>
        </a:p>
      </dgm:t>
    </dgm:pt>
    <dgm:pt modelId="{14AD963E-3FC6-4581-8DA6-6DEF4F67103A}" type="pres">
      <dgm:prSet presAssocID="{533946F5-8D76-466D-B249-44075A43361B}" presName="item3" presStyleLbl="node1" presStyleIdx="2" presStyleCnt="3" custScaleX="157174" custScaleY="139066" custLinFactNeighborX="24876" custLinFactNeighborY="468">
        <dgm:presLayoutVars>
          <dgm:bulletEnabled val="1"/>
        </dgm:presLayoutVars>
      </dgm:prSet>
      <dgm:spPr/>
      <dgm:t>
        <a:bodyPr/>
        <a:lstStyle/>
        <a:p>
          <a:endParaRPr lang="nl-BE"/>
        </a:p>
      </dgm:t>
    </dgm:pt>
    <dgm:pt modelId="{A9765E0C-BC14-44E7-A162-9C890C5CAEEF}" type="pres">
      <dgm:prSet presAssocID="{2C28104A-A666-42BE-871F-BAC50845F075}" presName="funnel" presStyleLbl="trAlignAcc1" presStyleIdx="0" presStyleCnt="1" custScaleX="122746" custScaleY="108279" custLinFactNeighborX="2649" custLinFactNeighborY="7154"/>
      <dgm:spPr/>
    </dgm:pt>
  </dgm:ptLst>
  <dgm:cxnLst>
    <dgm:cxn modelId="{C1CEE848-FEAE-45D4-8778-E14D02B6708F}" srcId="{2C28104A-A666-42BE-871F-BAC50845F075}" destId="{0A1CE34E-EA5C-4EAA-AB4A-63DC746F2597}" srcOrd="1" destOrd="0" parTransId="{AB824547-921F-464D-8775-A94EEF6E2180}" sibTransId="{D9A6FF32-34AC-4887-A2B2-90BE076763FE}"/>
    <dgm:cxn modelId="{09C1B436-6FC8-40F4-9CFD-E008A44780DD}" srcId="{2C28104A-A666-42BE-871F-BAC50845F075}" destId="{533946F5-8D76-466D-B249-44075A43361B}" srcOrd="3" destOrd="0" parTransId="{305374A6-8F24-49A5-9035-358C5B15D8A5}" sibTransId="{41389C4B-108B-4161-8E3F-6E0D2A368070}"/>
    <dgm:cxn modelId="{B36A86DE-215A-4898-AED2-887BA79F1739}" srcId="{2C28104A-A666-42BE-871F-BAC50845F075}" destId="{3F5F6B99-A046-4F68-94E3-D61F2BF683B4}" srcOrd="2" destOrd="0" parTransId="{65542066-75F2-40AE-8594-D5212A9469DF}" sibTransId="{B11D3E31-6033-436D-94BD-1069D971E711}"/>
    <dgm:cxn modelId="{25A74558-6192-408F-B46D-318853502294}" type="presOf" srcId="{3F5F6B99-A046-4F68-94E3-D61F2BF683B4}" destId="{22A48726-0CC3-473B-AF23-DECF8AC4B6BD}" srcOrd="0" destOrd="0" presId="urn:microsoft.com/office/officeart/2005/8/layout/funnel1"/>
    <dgm:cxn modelId="{C28717B2-90E9-4FE6-A1EF-AD8D950C5542}" type="presOf" srcId="{2C28104A-A666-42BE-871F-BAC50845F075}" destId="{2596DCAF-01A5-4134-989E-5C557C9CAD71}" srcOrd="0" destOrd="0" presId="urn:microsoft.com/office/officeart/2005/8/layout/funnel1"/>
    <dgm:cxn modelId="{D00B13DD-9311-402B-A87F-BD4106311291}" type="presOf" srcId="{7C963B0C-F277-4EBC-B483-875A80616E80}" destId="{14AD963E-3FC6-4581-8DA6-6DEF4F67103A}" srcOrd="0" destOrd="0" presId="urn:microsoft.com/office/officeart/2005/8/layout/funnel1"/>
    <dgm:cxn modelId="{696391A1-E85C-4B33-9459-FADE8F9E3510}" srcId="{2C28104A-A666-42BE-871F-BAC50845F075}" destId="{7C963B0C-F277-4EBC-B483-875A80616E80}" srcOrd="0" destOrd="0" parTransId="{9DF6E789-2791-4D42-8E13-4B1CED2045E6}" sibTransId="{0E2674BE-7F45-42F2-A4EE-A265E630E2BF}"/>
    <dgm:cxn modelId="{EEFAE617-11E2-4F42-AAED-1B2D85CA373B}" type="presOf" srcId="{0A1CE34E-EA5C-4EAA-AB4A-63DC746F2597}" destId="{C0613DD7-D490-4512-9948-15237928AA73}" srcOrd="0" destOrd="0" presId="urn:microsoft.com/office/officeart/2005/8/layout/funnel1"/>
    <dgm:cxn modelId="{3D2CF495-B5A7-4152-BD05-192BDF835100}" type="presOf" srcId="{533946F5-8D76-466D-B249-44075A43361B}" destId="{ED8E5FF9-3878-46E6-B5BA-561241D6745E}" srcOrd="0" destOrd="0" presId="urn:microsoft.com/office/officeart/2005/8/layout/funnel1"/>
    <dgm:cxn modelId="{438D69D3-4FDE-4AD2-81EB-74FB8113BA62}" type="presParOf" srcId="{2596DCAF-01A5-4134-989E-5C557C9CAD71}" destId="{098B461F-F5B5-4F2C-AE6C-864FB6CFF44B}" srcOrd="0" destOrd="0" presId="urn:microsoft.com/office/officeart/2005/8/layout/funnel1"/>
    <dgm:cxn modelId="{2A941212-97B6-4ABC-95DD-A28F89282D3B}" type="presParOf" srcId="{2596DCAF-01A5-4134-989E-5C557C9CAD71}" destId="{E6913D46-925E-4131-9124-FD277E001BE5}" srcOrd="1" destOrd="0" presId="urn:microsoft.com/office/officeart/2005/8/layout/funnel1"/>
    <dgm:cxn modelId="{FE81EFAB-C670-47ED-A642-E0EA2C089AD7}" type="presParOf" srcId="{2596DCAF-01A5-4134-989E-5C557C9CAD71}" destId="{ED8E5FF9-3878-46E6-B5BA-561241D6745E}" srcOrd="2" destOrd="0" presId="urn:microsoft.com/office/officeart/2005/8/layout/funnel1"/>
    <dgm:cxn modelId="{E1605A25-C330-4BBE-B76F-ACC65047E994}" type="presParOf" srcId="{2596DCAF-01A5-4134-989E-5C557C9CAD71}" destId="{22A48726-0CC3-473B-AF23-DECF8AC4B6BD}" srcOrd="3" destOrd="0" presId="urn:microsoft.com/office/officeart/2005/8/layout/funnel1"/>
    <dgm:cxn modelId="{C6A158EF-9E72-4DDD-B765-44F391473611}" type="presParOf" srcId="{2596DCAF-01A5-4134-989E-5C557C9CAD71}" destId="{C0613DD7-D490-4512-9948-15237928AA73}" srcOrd="4" destOrd="0" presId="urn:microsoft.com/office/officeart/2005/8/layout/funnel1"/>
    <dgm:cxn modelId="{0C555C11-C96D-46F6-9756-DABC9BBB73BE}" type="presParOf" srcId="{2596DCAF-01A5-4134-989E-5C557C9CAD71}" destId="{14AD963E-3FC6-4581-8DA6-6DEF4F67103A}" srcOrd="5" destOrd="0" presId="urn:microsoft.com/office/officeart/2005/8/layout/funnel1"/>
    <dgm:cxn modelId="{1CAD9DC9-89A7-4341-B507-5FB0F507C29D}" type="presParOf" srcId="{2596DCAF-01A5-4134-989E-5C557C9CAD71}" destId="{A9765E0C-BC14-44E7-A162-9C890C5CAEEF}"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8B461F-F5B5-4F2C-AE6C-864FB6CFF44B}">
      <dsp:nvSpPr>
        <dsp:cNvPr id="0" name=""/>
        <dsp:cNvSpPr/>
      </dsp:nvSpPr>
      <dsp:spPr>
        <a:xfrm>
          <a:off x="1404620" y="141739"/>
          <a:ext cx="3276600" cy="1137920"/>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6913D46-925E-4131-9124-FD277E001BE5}">
      <dsp:nvSpPr>
        <dsp:cNvPr id="0" name=""/>
        <dsp:cNvSpPr/>
      </dsp:nvSpPr>
      <dsp:spPr>
        <a:xfrm>
          <a:off x="2831973" y="3112121"/>
          <a:ext cx="635000" cy="406400"/>
        </a:xfrm>
        <a:prstGeom prst="down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D8E5FF9-3878-46E6-B5BA-561241D6745E}">
      <dsp:nvSpPr>
        <dsp:cNvPr id="0" name=""/>
        <dsp:cNvSpPr/>
      </dsp:nvSpPr>
      <dsp:spPr>
        <a:xfrm>
          <a:off x="864092" y="3088757"/>
          <a:ext cx="4176461" cy="10909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nl-BE" sz="2400" b="1" kern="1200" dirty="0" err="1" smtClean="0"/>
            <a:t>victimisation</a:t>
          </a:r>
          <a:r>
            <a:rPr lang="nl-BE" sz="2400" b="1" kern="1200" dirty="0" smtClean="0"/>
            <a:t> or </a:t>
          </a:r>
          <a:r>
            <a:rPr lang="nl-BE" sz="2400" b="1" kern="1200" dirty="0" err="1" smtClean="0"/>
            <a:t>aggression</a:t>
          </a:r>
          <a:endParaRPr lang="nl-BE" sz="2400" b="1" kern="1200" dirty="0"/>
        </a:p>
      </dsp:txBody>
      <dsp:txXfrm>
        <a:off x="864092" y="3088757"/>
        <a:ext cx="4176461" cy="1090963"/>
      </dsp:txXfrm>
    </dsp:sp>
    <dsp:sp modelId="{22A48726-0CC3-473B-AF23-DECF8AC4B6BD}">
      <dsp:nvSpPr>
        <dsp:cNvPr id="0" name=""/>
        <dsp:cNvSpPr/>
      </dsp:nvSpPr>
      <dsp:spPr>
        <a:xfrm>
          <a:off x="2534820" y="1086782"/>
          <a:ext cx="1737314" cy="173730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nl-BE" sz="1600" kern="1200" dirty="0" err="1" smtClean="0"/>
            <a:t>Mental</a:t>
          </a:r>
          <a:endParaRPr lang="nl-BE" sz="1600" kern="1200" dirty="0" smtClean="0"/>
        </a:p>
        <a:p>
          <a:pPr lvl="0" algn="ctr" defTabSz="711200">
            <a:lnSpc>
              <a:spcPct val="90000"/>
            </a:lnSpc>
            <a:spcBef>
              <a:spcPct val="0"/>
            </a:spcBef>
            <a:spcAft>
              <a:spcPct val="35000"/>
            </a:spcAft>
          </a:pPr>
          <a:r>
            <a:rPr lang="nl-BE" sz="1600" kern="1200" dirty="0" err="1" smtClean="0"/>
            <a:t>sufffering</a:t>
          </a:r>
          <a:endParaRPr lang="nl-BE" sz="1600" kern="1200" dirty="0"/>
        </a:p>
      </dsp:txBody>
      <dsp:txXfrm>
        <a:off x="2789244" y="1341204"/>
        <a:ext cx="1228466" cy="1228458"/>
      </dsp:txXfrm>
    </dsp:sp>
    <dsp:sp modelId="{C0613DD7-D490-4512-9948-15237928AA73}">
      <dsp:nvSpPr>
        <dsp:cNvPr id="0" name=""/>
        <dsp:cNvSpPr/>
      </dsp:nvSpPr>
      <dsp:spPr>
        <a:xfrm>
          <a:off x="1391814" y="146662"/>
          <a:ext cx="1915370" cy="186975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nl-BE" sz="2100" kern="1200" dirty="0" err="1" smtClean="0"/>
            <a:t>Minority</a:t>
          </a:r>
          <a:endParaRPr lang="nl-BE" sz="2100" kern="1200" dirty="0" smtClean="0"/>
        </a:p>
        <a:p>
          <a:pPr lvl="0" algn="ctr" defTabSz="933450">
            <a:lnSpc>
              <a:spcPct val="90000"/>
            </a:lnSpc>
            <a:spcBef>
              <a:spcPct val="0"/>
            </a:spcBef>
            <a:spcAft>
              <a:spcPct val="35000"/>
            </a:spcAft>
          </a:pPr>
          <a:r>
            <a:rPr lang="nl-BE" sz="2100" kern="1200" dirty="0" err="1" smtClean="0"/>
            <a:t>Social</a:t>
          </a:r>
          <a:r>
            <a:rPr lang="nl-BE" sz="2100" kern="1200" dirty="0" smtClean="0"/>
            <a:t> </a:t>
          </a:r>
          <a:r>
            <a:rPr lang="nl-BE" sz="2100" kern="1200" dirty="0" err="1" smtClean="0"/>
            <a:t>problems</a:t>
          </a:r>
          <a:r>
            <a:rPr lang="nl-BE" sz="2100" kern="1200" dirty="0" smtClean="0"/>
            <a:t>…</a:t>
          </a:r>
          <a:endParaRPr lang="nl-BE" sz="2100" kern="1200" dirty="0"/>
        </a:p>
      </dsp:txBody>
      <dsp:txXfrm>
        <a:off x="1672313" y="420481"/>
        <a:ext cx="1354372" cy="1322115"/>
      </dsp:txXfrm>
    </dsp:sp>
    <dsp:sp modelId="{14AD963E-3FC6-4581-8DA6-6DEF4F67103A}">
      <dsp:nvSpPr>
        <dsp:cNvPr id="0" name=""/>
        <dsp:cNvSpPr/>
      </dsp:nvSpPr>
      <dsp:spPr>
        <a:xfrm>
          <a:off x="2903983" y="15774"/>
          <a:ext cx="1796498" cy="158952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nl-BE" sz="2400" kern="1200" dirty="0" smtClean="0"/>
            <a:t>alcohol</a:t>
          </a:r>
          <a:endParaRPr lang="nl-BE" sz="2400" kern="1200" dirty="0"/>
        </a:p>
      </dsp:txBody>
      <dsp:txXfrm>
        <a:off x="3167074" y="248554"/>
        <a:ext cx="1270316" cy="1123964"/>
      </dsp:txXfrm>
    </dsp:sp>
    <dsp:sp modelId="{A9765E0C-BC14-44E7-A162-9C890C5CAEEF}">
      <dsp:nvSpPr>
        <dsp:cNvPr id="0" name=""/>
        <dsp:cNvSpPr/>
      </dsp:nvSpPr>
      <dsp:spPr>
        <a:xfrm>
          <a:off x="959774" y="87795"/>
          <a:ext cx="4364847" cy="3080320"/>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F901B6-2498-4016-A036-7A97FAC4A2E5}" type="datetimeFigureOut">
              <a:rPr lang="nl-BE" smtClean="0"/>
              <a:t>20/01/18</a:t>
            </a:fld>
            <a:endParaRPr lang="nl-BE"/>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1AA30F-BE1C-46CA-9DC4-6838257A521F}" type="slidenum">
              <a:rPr lang="nl-BE" smtClean="0"/>
              <a:t>‹nr.›</a:t>
            </a:fld>
            <a:endParaRPr lang="nl-BE"/>
          </a:p>
        </p:txBody>
      </p:sp>
    </p:spTree>
    <p:extLst>
      <p:ext uri="{BB962C8B-B14F-4D97-AF65-F5344CB8AC3E}">
        <p14:creationId xmlns:p14="http://schemas.microsoft.com/office/powerpoint/2010/main" val="37794474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CONCLUSIES :</a:t>
            </a:r>
            <a:r>
              <a:rPr lang="nl-BE" baseline="0" dirty="0" smtClean="0"/>
              <a:t> OP PRAKTIJK GERICHT</a:t>
            </a:r>
            <a:endParaRPr lang="nl-BE" dirty="0"/>
          </a:p>
        </p:txBody>
      </p:sp>
      <p:sp>
        <p:nvSpPr>
          <p:cNvPr id="4" name="Tijdelijke aanduiding voor dianummer 3"/>
          <p:cNvSpPr>
            <a:spLocks noGrp="1"/>
          </p:cNvSpPr>
          <p:nvPr>
            <p:ph type="sldNum" sz="quarter" idx="10"/>
          </p:nvPr>
        </p:nvSpPr>
        <p:spPr/>
        <p:txBody>
          <a:bodyPr/>
          <a:lstStyle/>
          <a:p>
            <a:fld id="{17C257C2-8D60-4760-88CB-024AF3EEC641}" type="slidenum">
              <a:rPr lang="nl-BE" smtClean="0"/>
              <a:pPr/>
              <a:t>11</a:t>
            </a:fld>
            <a:endParaRPr lang="nl-BE"/>
          </a:p>
        </p:txBody>
      </p:sp>
    </p:spTree>
    <p:extLst>
      <p:ext uri="{BB962C8B-B14F-4D97-AF65-F5344CB8AC3E}">
        <p14:creationId xmlns:p14="http://schemas.microsoft.com/office/powerpoint/2010/main" val="39183957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40F01557-D2A6-459C-84B5-671B22C622B8}" type="slidenum">
              <a:rPr lang="nl-BE" smtClean="0"/>
              <a:t>16</a:t>
            </a:fld>
            <a:endParaRPr lang="nl-BE"/>
          </a:p>
        </p:txBody>
      </p:sp>
    </p:spTree>
    <p:extLst>
      <p:ext uri="{BB962C8B-B14F-4D97-AF65-F5344CB8AC3E}">
        <p14:creationId xmlns:p14="http://schemas.microsoft.com/office/powerpoint/2010/main" val="36425741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17C257C2-8D60-4760-88CB-024AF3EEC641}" type="slidenum">
              <a:rPr lang="nl-BE" smtClean="0"/>
              <a:pPr/>
              <a:t>20</a:t>
            </a:fld>
            <a:endParaRPr lang="nl-BE"/>
          </a:p>
        </p:txBody>
      </p:sp>
    </p:spTree>
    <p:extLst>
      <p:ext uri="{BB962C8B-B14F-4D97-AF65-F5344CB8AC3E}">
        <p14:creationId xmlns:p14="http://schemas.microsoft.com/office/powerpoint/2010/main" val="27123437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BE"/>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BE"/>
          </a:p>
        </p:txBody>
      </p:sp>
      <p:sp>
        <p:nvSpPr>
          <p:cNvPr id="4" name="Tijdelijke aanduiding voor datum 3"/>
          <p:cNvSpPr>
            <a:spLocks noGrp="1"/>
          </p:cNvSpPr>
          <p:nvPr>
            <p:ph type="dt" sz="half" idx="10"/>
          </p:nvPr>
        </p:nvSpPr>
        <p:spPr/>
        <p:txBody>
          <a:bodyPr/>
          <a:lstStyle/>
          <a:p>
            <a:fld id="{8A789088-46D0-4D99-8CF5-26EDD0AC0C3A}" type="datetimeFigureOut">
              <a:rPr lang="nl-BE" smtClean="0"/>
              <a:t>20/01/18</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B7C09DC0-5738-45BD-9604-FC7BCC47D45B}" type="slidenum">
              <a:rPr lang="nl-BE" smtClean="0"/>
              <a:t>‹nr.›</a:t>
            </a:fld>
            <a:endParaRPr lang="nl-BE"/>
          </a:p>
        </p:txBody>
      </p:sp>
    </p:spTree>
    <p:extLst>
      <p:ext uri="{BB962C8B-B14F-4D97-AF65-F5344CB8AC3E}">
        <p14:creationId xmlns:p14="http://schemas.microsoft.com/office/powerpoint/2010/main" val="873197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fld id="{8A789088-46D0-4D99-8CF5-26EDD0AC0C3A}" type="datetimeFigureOut">
              <a:rPr lang="nl-BE" smtClean="0"/>
              <a:t>20/01/18</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B7C09DC0-5738-45BD-9604-FC7BCC47D45B}" type="slidenum">
              <a:rPr lang="nl-BE" smtClean="0"/>
              <a:t>‹nr.›</a:t>
            </a:fld>
            <a:endParaRPr lang="nl-BE"/>
          </a:p>
        </p:txBody>
      </p:sp>
    </p:spTree>
    <p:extLst>
      <p:ext uri="{BB962C8B-B14F-4D97-AF65-F5344CB8AC3E}">
        <p14:creationId xmlns:p14="http://schemas.microsoft.com/office/powerpoint/2010/main" val="3673166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BE"/>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fld id="{8A789088-46D0-4D99-8CF5-26EDD0AC0C3A}" type="datetimeFigureOut">
              <a:rPr lang="nl-BE" smtClean="0"/>
              <a:t>20/01/18</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B7C09DC0-5738-45BD-9604-FC7BCC47D45B}" type="slidenum">
              <a:rPr lang="nl-BE" smtClean="0"/>
              <a:t>‹nr.›</a:t>
            </a:fld>
            <a:endParaRPr lang="nl-BE"/>
          </a:p>
        </p:txBody>
      </p:sp>
    </p:spTree>
    <p:extLst>
      <p:ext uri="{BB962C8B-B14F-4D97-AF65-F5344CB8AC3E}">
        <p14:creationId xmlns:p14="http://schemas.microsoft.com/office/powerpoint/2010/main" val="1896724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rgbClr val="4F81BC"/>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1/20/18</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extLst>
      <p:ext uri="{BB962C8B-B14F-4D97-AF65-F5344CB8AC3E}">
        <p14:creationId xmlns:p14="http://schemas.microsoft.com/office/powerpoint/2010/main" val="2534216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fld id="{8A789088-46D0-4D99-8CF5-26EDD0AC0C3A}" type="datetimeFigureOut">
              <a:rPr lang="nl-BE" smtClean="0"/>
              <a:t>20/01/18</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B7C09DC0-5738-45BD-9604-FC7BCC47D45B}" type="slidenum">
              <a:rPr lang="nl-BE" smtClean="0"/>
              <a:t>‹nr.›</a:t>
            </a:fld>
            <a:endParaRPr lang="nl-BE"/>
          </a:p>
        </p:txBody>
      </p:sp>
    </p:spTree>
    <p:extLst>
      <p:ext uri="{BB962C8B-B14F-4D97-AF65-F5344CB8AC3E}">
        <p14:creationId xmlns:p14="http://schemas.microsoft.com/office/powerpoint/2010/main" val="1816466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BE"/>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8A789088-46D0-4D99-8CF5-26EDD0AC0C3A}" type="datetimeFigureOut">
              <a:rPr lang="nl-BE" smtClean="0"/>
              <a:t>20/01/18</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B7C09DC0-5738-45BD-9604-FC7BCC47D45B}" type="slidenum">
              <a:rPr lang="nl-BE" smtClean="0"/>
              <a:t>‹nr.›</a:t>
            </a:fld>
            <a:endParaRPr lang="nl-BE"/>
          </a:p>
        </p:txBody>
      </p:sp>
    </p:spTree>
    <p:extLst>
      <p:ext uri="{BB962C8B-B14F-4D97-AF65-F5344CB8AC3E}">
        <p14:creationId xmlns:p14="http://schemas.microsoft.com/office/powerpoint/2010/main" val="1710657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datum 4"/>
          <p:cNvSpPr>
            <a:spLocks noGrp="1"/>
          </p:cNvSpPr>
          <p:nvPr>
            <p:ph type="dt" sz="half" idx="10"/>
          </p:nvPr>
        </p:nvSpPr>
        <p:spPr/>
        <p:txBody>
          <a:bodyPr/>
          <a:lstStyle/>
          <a:p>
            <a:fld id="{8A789088-46D0-4D99-8CF5-26EDD0AC0C3A}" type="datetimeFigureOut">
              <a:rPr lang="nl-BE" smtClean="0"/>
              <a:t>20/01/18</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B7C09DC0-5738-45BD-9604-FC7BCC47D45B}" type="slidenum">
              <a:rPr lang="nl-BE" smtClean="0"/>
              <a:t>‹nr.›</a:t>
            </a:fld>
            <a:endParaRPr lang="nl-BE"/>
          </a:p>
        </p:txBody>
      </p:sp>
    </p:spTree>
    <p:extLst>
      <p:ext uri="{BB962C8B-B14F-4D97-AF65-F5344CB8AC3E}">
        <p14:creationId xmlns:p14="http://schemas.microsoft.com/office/powerpoint/2010/main" val="19520515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BE"/>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7" name="Tijdelijke aanduiding voor datum 6"/>
          <p:cNvSpPr>
            <a:spLocks noGrp="1"/>
          </p:cNvSpPr>
          <p:nvPr>
            <p:ph type="dt" sz="half" idx="10"/>
          </p:nvPr>
        </p:nvSpPr>
        <p:spPr/>
        <p:txBody>
          <a:bodyPr/>
          <a:lstStyle/>
          <a:p>
            <a:fld id="{8A789088-46D0-4D99-8CF5-26EDD0AC0C3A}" type="datetimeFigureOut">
              <a:rPr lang="nl-BE" smtClean="0"/>
              <a:t>20/01/18</a:t>
            </a:fld>
            <a:endParaRPr lang="nl-BE"/>
          </a:p>
        </p:txBody>
      </p:sp>
      <p:sp>
        <p:nvSpPr>
          <p:cNvPr id="8" name="Tijdelijke aanduiding voor voettekst 7"/>
          <p:cNvSpPr>
            <a:spLocks noGrp="1"/>
          </p:cNvSpPr>
          <p:nvPr>
            <p:ph type="ftr" sz="quarter" idx="11"/>
          </p:nvPr>
        </p:nvSpPr>
        <p:spPr/>
        <p:txBody>
          <a:bodyPr/>
          <a:lstStyle/>
          <a:p>
            <a:endParaRPr lang="nl-BE"/>
          </a:p>
        </p:txBody>
      </p:sp>
      <p:sp>
        <p:nvSpPr>
          <p:cNvPr id="9" name="Tijdelijke aanduiding voor dianummer 8"/>
          <p:cNvSpPr>
            <a:spLocks noGrp="1"/>
          </p:cNvSpPr>
          <p:nvPr>
            <p:ph type="sldNum" sz="quarter" idx="12"/>
          </p:nvPr>
        </p:nvSpPr>
        <p:spPr/>
        <p:txBody>
          <a:bodyPr/>
          <a:lstStyle/>
          <a:p>
            <a:fld id="{B7C09DC0-5738-45BD-9604-FC7BCC47D45B}" type="slidenum">
              <a:rPr lang="nl-BE" smtClean="0"/>
              <a:t>‹nr.›</a:t>
            </a:fld>
            <a:endParaRPr lang="nl-BE"/>
          </a:p>
        </p:txBody>
      </p:sp>
    </p:spTree>
    <p:extLst>
      <p:ext uri="{BB962C8B-B14F-4D97-AF65-F5344CB8AC3E}">
        <p14:creationId xmlns:p14="http://schemas.microsoft.com/office/powerpoint/2010/main" val="1180818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datum 2"/>
          <p:cNvSpPr>
            <a:spLocks noGrp="1"/>
          </p:cNvSpPr>
          <p:nvPr>
            <p:ph type="dt" sz="half" idx="10"/>
          </p:nvPr>
        </p:nvSpPr>
        <p:spPr/>
        <p:txBody>
          <a:bodyPr/>
          <a:lstStyle/>
          <a:p>
            <a:fld id="{8A789088-46D0-4D99-8CF5-26EDD0AC0C3A}" type="datetimeFigureOut">
              <a:rPr lang="nl-BE" smtClean="0"/>
              <a:t>20/01/18</a:t>
            </a:fld>
            <a:endParaRPr lang="nl-BE"/>
          </a:p>
        </p:txBody>
      </p:sp>
      <p:sp>
        <p:nvSpPr>
          <p:cNvPr id="4" name="Tijdelijke aanduiding voor voettekst 3"/>
          <p:cNvSpPr>
            <a:spLocks noGrp="1"/>
          </p:cNvSpPr>
          <p:nvPr>
            <p:ph type="ftr" sz="quarter" idx="11"/>
          </p:nvPr>
        </p:nvSpPr>
        <p:spPr/>
        <p:txBody>
          <a:bodyPr/>
          <a:lstStyle/>
          <a:p>
            <a:endParaRPr lang="nl-BE"/>
          </a:p>
        </p:txBody>
      </p:sp>
      <p:sp>
        <p:nvSpPr>
          <p:cNvPr id="5" name="Tijdelijke aanduiding voor dianummer 4"/>
          <p:cNvSpPr>
            <a:spLocks noGrp="1"/>
          </p:cNvSpPr>
          <p:nvPr>
            <p:ph type="sldNum" sz="quarter" idx="12"/>
          </p:nvPr>
        </p:nvSpPr>
        <p:spPr/>
        <p:txBody>
          <a:bodyPr/>
          <a:lstStyle/>
          <a:p>
            <a:fld id="{B7C09DC0-5738-45BD-9604-FC7BCC47D45B}" type="slidenum">
              <a:rPr lang="nl-BE" smtClean="0"/>
              <a:t>‹nr.›</a:t>
            </a:fld>
            <a:endParaRPr lang="nl-BE"/>
          </a:p>
        </p:txBody>
      </p:sp>
    </p:spTree>
    <p:extLst>
      <p:ext uri="{BB962C8B-B14F-4D97-AF65-F5344CB8AC3E}">
        <p14:creationId xmlns:p14="http://schemas.microsoft.com/office/powerpoint/2010/main" val="518378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8A789088-46D0-4D99-8CF5-26EDD0AC0C3A}" type="datetimeFigureOut">
              <a:rPr lang="nl-BE" smtClean="0"/>
              <a:t>20/01/18</a:t>
            </a:fld>
            <a:endParaRPr lang="nl-BE"/>
          </a:p>
        </p:txBody>
      </p:sp>
      <p:sp>
        <p:nvSpPr>
          <p:cNvPr id="3" name="Tijdelijke aanduiding voor voettekst 2"/>
          <p:cNvSpPr>
            <a:spLocks noGrp="1"/>
          </p:cNvSpPr>
          <p:nvPr>
            <p:ph type="ftr" sz="quarter" idx="11"/>
          </p:nvPr>
        </p:nvSpPr>
        <p:spPr/>
        <p:txBody>
          <a:bodyPr/>
          <a:lstStyle/>
          <a:p>
            <a:endParaRPr lang="nl-BE"/>
          </a:p>
        </p:txBody>
      </p:sp>
      <p:sp>
        <p:nvSpPr>
          <p:cNvPr id="4" name="Tijdelijke aanduiding voor dianummer 3"/>
          <p:cNvSpPr>
            <a:spLocks noGrp="1"/>
          </p:cNvSpPr>
          <p:nvPr>
            <p:ph type="sldNum" sz="quarter" idx="12"/>
          </p:nvPr>
        </p:nvSpPr>
        <p:spPr/>
        <p:txBody>
          <a:bodyPr/>
          <a:lstStyle/>
          <a:p>
            <a:fld id="{B7C09DC0-5738-45BD-9604-FC7BCC47D45B}" type="slidenum">
              <a:rPr lang="nl-BE" smtClean="0"/>
              <a:t>‹nr.›</a:t>
            </a:fld>
            <a:endParaRPr lang="nl-BE"/>
          </a:p>
        </p:txBody>
      </p:sp>
    </p:spTree>
    <p:extLst>
      <p:ext uri="{BB962C8B-B14F-4D97-AF65-F5344CB8AC3E}">
        <p14:creationId xmlns:p14="http://schemas.microsoft.com/office/powerpoint/2010/main" val="6474284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BE"/>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8A789088-46D0-4D99-8CF5-26EDD0AC0C3A}" type="datetimeFigureOut">
              <a:rPr lang="nl-BE" smtClean="0"/>
              <a:t>20/01/18</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B7C09DC0-5738-45BD-9604-FC7BCC47D45B}" type="slidenum">
              <a:rPr lang="nl-BE" smtClean="0"/>
              <a:t>‹nr.›</a:t>
            </a:fld>
            <a:endParaRPr lang="nl-BE"/>
          </a:p>
        </p:txBody>
      </p:sp>
    </p:spTree>
    <p:extLst>
      <p:ext uri="{BB962C8B-B14F-4D97-AF65-F5344CB8AC3E}">
        <p14:creationId xmlns:p14="http://schemas.microsoft.com/office/powerpoint/2010/main" val="2797332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BE"/>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8A789088-46D0-4D99-8CF5-26EDD0AC0C3A}" type="datetimeFigureOut">
              <a:rPr lang="nl-BE" smtClean="0"/>
              <a:t>20/01/18</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B7C09DC0-5738-45BD-9604-FC7BCC47D45B}" type="slidenum">
              <a:rPr lang="nl-BE" smtClean="0"/>
              <a:t>‹nr.›</a:t>
            </a:fld>
            <a:endParaRPr lang="nl-BE"/>
          </a:p>
        </p:txBody>
      </p:sp>
    </p:spTree>
    <p:extLst>
      <p:ext uri="{BB962C8B-B14F-4D97-AF65-F5344CB8AC3E}">
        <p14:creationId xmlns:p14="http://schemas.microsoft.com/office/powerpoint/2010/main" val="423660297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BE"/>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789088-46D0-4D99-8CF5-26EDD0AC0C3A}" type="datetimeFigureOut">
              <a:rPr lang="nl-BE" smtClean="0"/>
              <a:t>20/01/18</a:t>
            </a:fld>
            <a:endParaRPr lang="nl-BE"/>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C09DC0-5738-45BD-9604-FC7BCC47D45B}" type="slidenum">
              <a:rPr lang="nl-BE" smtClean="0"/>
              <a:t>‹nr.›</a:t>
            </a:fld>
            <a:endParaRPr lang="nl-BE"/>
          </a:p>
        </p:txBody>
      </p:sp>
    </p:spTree>
    <p:extLst>
      <p:ext uri="{BB962C8B-B14F-4D97-AF65-F5344CB8AC3E}">
        <p14:creationId xmlns:p14="http://schemas.microsoft.com/office/powerpoint/2010/main" val="41802441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5.png"/><Relationship Id="rId3" Type="http://schemas.openxmlformats.org/officeDocument/2006/relationships/image" Target="../media/image16.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hyperlink" Target="https://drive.google.com/file/d/1kvxGAVrk2iwrN22Q0vhenCwtf-tmUzLz/view?usp=sharing" TargetMode="External"/><Relationship Id="rId3" Type="http://schemas.openxmlformats.org/officeDocument/2006/relationships/image" Target="../media/image17.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6.xml"/><Relationship Id="rId2" Type="http://schemas.openxmlformats.org/officeDocument/2006/relationships/diagramData" Target="../diagrams/data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4" Type="http://schemas.openxmlformats.org/officeDocument/2006/relationships/image" Target="../media/image19.jpg"/><Relationship Id="rId5"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image" Target="../media/image17.jp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2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1.jpeg"/><Relationship Id="rId3"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07" y="476672"/>
            <a:ext cx="9172907" cy="5321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89487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03040" y="-215632"/>
            <a:ext cx="8640960" cy="1143000"/>
          </a:xfrm>
        </p:spPr>
        <p:txBody>
          <a:bodyPr>
            <a:normAutofit fontScale="90000"/>
          </a:bodyPr>
          <a:lstStyle/>
          <a:p>
            <a:r>
              <a:rPr lang="nl-BE" b="1" dirty="0" smtClean="0">
                <a:solidFill>
                  <a:schemeClr val="accent1"/>
                </a:solidFill>
              </a:rPr>
              <a:t/>
            </a:r>
            <a:br>
              <a:rPr lang="nl-BE" b="1" dirty="0" smtClean="0">
                <a:solidFill>
                  <a:schemeClr val="accent1"/>
                </a:solidFill>
              </a:rPr>
            </a:br>
            <a:r>
              <a:rPr lang="nl-BE" b="1" dirty="0" smtClean="0">
                <a:solidFill>
                  <a:schemeClr val="accent1"/>
                </a:solidFill>
              </a:rPr>
              <a:t>10 </a:t>
            </a:r>
            <a:r>
              <a:rPr lang="nl-BE" b="1" dirty="0" err="1" smtClean="0">
                <a:solidFill>
                  <a:schemeClr val="accent1"/>
                </a:solidFill>
              </a:rPr>
              <a:t>opportunities</a:t>
            </a:r>
            <a:r>
              <a:rPr lang="nl-BE" b="1" dirty="0">
                <a:solidFill>
                  <a:schemeClr val="accent1"/>
                </a:solidFill>
              </a:rPr>
              <a:t/>
            </a:r>
            <a:br>
              <a:rPr lang="nl-BE" b="1" dirty="0">
                <a:solidFill>
                  <a:schemeClr val="accent1"/>
                </a:solidFill>
              </a:rPr>
            </a:br>
            <a:r>
              <a:rPr lang="nl-BE" b="1" dirty="0" err="1" smtClean="0">
                <a:solidFill>
                  <a:schemeClr val="accent1"/>
                </a:solidFill>
              </a:rPr>
              <a:t>collaboration</a:t>
            </a:r>
            <a:r>
              <a:rPr lang="nl-BE" b="1" dirty="0" smtClean="0">
                <a:solidFill>
                  <a:schemeClr val="accent1"/>
                </a:solidFill>
              </a:rPr>
              <a:t> HC</a:t>
            </a:r>
            <a:endParaRPr lang="nl-BE" b="1" dirty="0">
              <a:solidFill>
                <a:schemeClr val="accent1"/>
              </a:solidFill>
            </a:endParaRPr>
          </a:p>
        </p:txBody>
      </p:sp>
      <p:sp>
        <p:nvSpPr>
          <p:cNvPr id="3" name="Tijdelijke aanduiding voor inhoud 2"/>
          <p:cNvSpPr>
            <a:spLocks noGrp="1"/>
          </p:cNvSpPr>
          <p:nvPr>
            <p:ph idx="1"/>
          </p:nvPr>
        </p:nvSpPr>
        <p:spPr>
          <a:xfrm>
            <a:off x="755576" y="1457400"/>
            <a:ext cx="8136904" cy="5400600"/>
          </a:xfrm>
        </p:spPr>
        <p:txBody>
          <a:bodyPr>
            <a:normAutofit fontScale="62500" lnSpcReduction="20000"/>
          </a:bodyPr>
          <a:lstStyle/>
          <a:p>
            <a:pPr marL="514350" indent="-514350">
              <a:buFont typeface="+mj-lt"/>
              <a:buAutoNum type="arabicPeriod"/>
            </a:pPr>
            <a:r>
              <a:rPr lang="nl-BE" b="1" dirty="0" err="1" smtClean="0"/>
              <a:t>Engage</a:t>
            </a:r>
            <a:r>
              <a:rPr lang="nl-BE" b="1" dirty="0" smtClean="0"/>
              <a:t> HC in </a:t>
            </a:r>
            <a:r>
              <a:rPr lang="nl-BE" b="1" dirty="0" err="1" smtClean="0"/>
              <a:t>positive</a:t>
            </a:r>
            <a:r>
              <a:rPr lang="nl-BE" b="1" dirty="0" smtClean="0"/>
              <a:t> </a:t>
            </a:r>
            <a:r>
              <a:rPr lang="nl-BE" b="1" dirty="0" err="1" smtClean="0"/>
              <a:t>collaboration</a:t>
            </a:r>
            <a:r>
              <a:rPr lang="nl-BE" b="1" dirty="0" smtClean="0"/>
              <a:t> !</a:t>
            </a:r>
          </a:p>
          <a:p>
            <a:pPr marL="514350" indent="-514350">
              <a:buFont typeface="+mj-lt"/>
              <a:buAutoNum type="arabicPeriod"/>
            </a:pPr>
            <a:r>
              <a:rPr lang="nl-BE" b="1" dirty="0"/>
              <a:t>Be </a:t>
            </a:r>
            <a:r>
              <a:rPr lang="nl-BE" b="1" dirty="0" err="1"/>
              <a:t>aware</a:t>
            </a:r>
            <a:r>
              <a:rPr lang="nl-BE" b="1" dirty="0"/>
              <a:t> </a:t>
            </a:r>
            <a:r>
              <a:rPr lang="nl-BE" dirty="0"/>
              <a:t>of different case mix </a:t>
            </a:r>
            <a:endParaRPr lang="nl-BE" dirty="0" smtClean="0"/>
          </a:p>
          <a:p>
            <a:pPr marL="514350" indent="-514350">
              <a:buFont typeface="+mj-lt"/>
              <a:buAutoNum type="arabicPeriod"/>
            </a:pPr>
            <a:r>
              <a:rPr lang="nl-BE" dirty="0" err="1" smtClean="0"/>
              <a:t>Empower</a:t>
            </a:r>
            <a:r>
              <a:rPr lang="nl-BE" dirty="0" smtClean="0"/>
              <a:t> health care services</a:t>
            </a:r>
          </a:p>
          <a:p>
            <a:pPr marL="514350" indent="-514350">
              <a:buFont typeface="+mj-lt"/>
              <a:buAutoNum type="arabicPeriod"/>
            </a:pPr>
            <a:r>
              <a:rPr lang="nl-BE" dirty="0" err="1" smtClean="0"/>
              <a:t>Create</a:t>
            </a:r>
            <a:r>
              <a:rPr lang="nl-BE" dirty="0" smtClean="0"/>
              <a:t> </a:t>
            </a:r>
            <a:r>
              <a:rPr lang="nl-BE" dirty="0" err="1" smtClean="0"/>
              <a:t>space</a:t>
            </a:r>
            <a:r>
              <a:rPr lang="nl-BE" dirty="0" smtClean="0"/>
              <a:t> </a:t>
            </a:r>
            <a:r>
              <a:rPr lang="nl-BE" dirty="0" err="1" smtClean="0"/>
              <a:t>for</a:t>
            </a:r>
            <a:r>
              <a:rPr lang="nl-BE" dirty="0" smtClean="0"/>
              <a:t> </a:t>
            </a:r>
            <a:r>
              <a:rPr lang="nl-BE" dirty="0" err="1" smtClean="0"/>
              <a:t>anonymous</a:t>
            </a:r>
            <a:r>
              <a:rPr lang="nl-BE" dirty="0" smtClean="0"/>
              <a:t> </a:t>
            </a:r>
            <a:r>
              <a:rPr lang="nl-BE" dirty="0" err="1" smtClean="0"/>
              <a:t>advice</a:t>
            </a:r>
            <a:endParaRPr lang="nl-BE" b="1" dirty="0" smtClean="0"/>
          </a:p>
          <a:p>
            <a:pPr marL="514350" indent="-514350">
              <a:buFont typeface="+mj-lt"/>
              <a:buAutoNum type="arabicPeriod"/>
            </a:pPr>
            <a:r>
              <a:rPr lang="nl-BE" dirty="0" err="1" smtClean="0"/>
              <a:t>Define</a:t>
            </a:r>
            <a:r>
              <a:rPr lang="nl-BE" dirty="0" smtClean="0"/>
              <a:t> a </a:t>
            </a:r>
            <a:r>
              <a:rPr lang="nl-BE" b="1" dirty="0" smtClean="0"/>
              <a:t>consensus </a:t>
            </a:r>
            <a:r>
              <a:rPr lang="nl-BE" b="1" dirty="0" err="1" smtClean="0"/>
              <a:t>based</a:t>
            </a:r>
            <a:r>
              <a:rPr lang="nl-BE" b="1" dirty="0" smtClean="0"/>
              <a:t> </a:t>
            </a:r>
            <a:r>
              <a:rPr lang="nl-BE" b="1" dirty="0" err="1" smtClean="0"/>
              <a:t>pathway</a:t>
            </a:r>
            <a:r>
              <a:rPr lang="nl-BE" b="1" dirty="0" smtClean="0"/>
              <a:t> </a:t>
            </a:r>
            <a:r>
              <a:rPr lang="nl-BE" b="1" dirty="0" err="1" smtClean="0"/>
              <a:t>including</a:t>
            </a:r>
            <a:r>
              <a:rPr lang="nl-BE" b="1" dirty="0" smtClean="0"/>
              <a:t> Health Care</a:t>
            </a:r>
          </a:p>
          <a:p>
            <a:pPr marL="514350" indent="-514350">
              <a:buFont typeface="+mj-lt"/>
              <a:buAutoNum type="arabicPeriod"/>
            </a:pPr>
            <a:r>
              <a:rPr lang="nl-BE" dirty="0" err="1"/>
              <a:t>Promote</a:t>
            </a:r>
            <a:r>
              <a:rPr lang="nl-BE" dirty="0"/>
              <a:t> </a:t>
            </a:r>
            <a:r>
              <a:rPr lang="nl-BE" b="1" dirty="0" err="1"/>
              <a:t>structural</a:t>
            </a:r>
            <a:r>
              <a:rPr lang="nl-BE" b="1" dirty="0"/>
              <a:t> </a:t>
            </a:r>
            <a:r>
              <a:rPr lang="nl-BE" b="1" dirty="0" err="1"/>
              <a:t>embedding</a:t>
            </a:r>
            <a:r>
              <a:rPr lang="nl-BE" b="1" dirty="0"/>
              <a:t> of </a:t>
            </a:r>
            <a:r>
              <a:rPr lang="nl-BE" b="1" dirty="0" smtClean="0"/>
              <a:t>HC</a:t>
            </a:r>
          </a:p>
          <a:p>
            <a:pPr marL="514350" indent="-514350">
              <a:buFont typeface="+mj-lt"/>
              <a:buAutoNum type="arabicPeriod"/>
            </a:pPr>
            <a:r>
              <a:rPr lang="nl-BE" b="1" dirty="0" smtClean="0"/>
              <a:t>Management</a:t>
            </a:r>
            <a:endParaRPr lang="nl-BE" b="1" dirty="0"/>
          </a:p>
          <a:p>
            <a:pPr lvl="1"/>
            <a:r>
              <a:rPr lang="nl-BE" dirty="0" smtClean="0"/>
              <a:t>Accessibility  </a:t>
            </a:r>
            <a:r>
              <a:rPr lang="nl-BE" dirty="0" err="1" smtClean="0"/>
              <a:t>for</a:t>
            </a:r>
            <a:r>
              <a:rPr lang="nl-BE" dirty="0" smtClean="0"/>
              <a:t> HCP</a:t>
            </a:r>
            <a:endParaRPr lang="nl-BE" dirty="0"/>
          </a:p>
          <a:p>
            <a:pPr lvl="1"/>
            <a:r>
              <a:rPr lang="nl-BE" dirty="0" err="1" smtClean="0"/>
              <a:t>Tasks</a:t>
            </a:r>
            <a:r>
              <a:rPr lang="nl-BE" dirty="0" smtClean="0"/>
              <a:t> </a:t>
            </a:r>
            <a:r>
              <a:rPr lang="nl-BE" dirty="0" err="1" smtClean="0"/>
              <a:t>agreements</a:t>
            </a:r>
            <a:r>
              <a:rPr lang="nl-BE" dirty="0" smtClean="0"/>
              <a:t> </a:t>
            </a:r>
            <a:r>
              <a:rPr lang="nl-BE" dirty="0" err="1" smtClean="0"/>
              <a:t>should</a:t>
            </a:r>
            <a:r>
              <a:rPr lang="nl-BE" dirty="0" smtClean="0"/>
              <a:t> </a:t>
            </a:r>
            <a:r>
              <a:rPr lang="nl-BE" dirty="0" err="1" smtClean="0"/>
              <a:t>include</a:t>
            </a:r>
            <a:r>
              <a:rPr lang="nl-BE" dirty="0" smtClean="0"/>
              <a:t> Health Care</a:t>
            </a:r>
            <a:endParaRPr lang="nl-BE" dirty="0"/>
          </a:p>
          <a:p>
            <a:pPr lvl="1"/>
            <a:r>
              <a:rPr lang="nl-BE" dirty="0" err="1" smtClean="0"/>
              <a:t>Create</a:t>
            </a:r>
            <a:r>
              <a:rPr lang="nl-BE" dirty="0" smtClean="0"/>
              <a:t> adequate information </a:t>
            </a:r>
            <a:r>
              <a:rPr lang="nl-BE" dirty="0" err="1" smtClean="0"/>
              <a:t>channel</a:t>
            </a:r>
            <a:endParaRPr lang="nl-BE" dirty="0"/>
          </a:p>
          <a:p>
            <a:pPr marL="514350" indent="-514350">
              <a:buFont typeface="+mj-lt"/>
              <a:buAutoNum type="arabicPeriod"/>
            </a:pPr>
            <a:r>
              <a:rPr lang="nl-BE" dirty="0" err="1"/>
              <a:t>Agree</a:t>
            </a:r>
            <a:r>
              <a:rPr lang="nl-BE" dirty="0"/>
              <a:t> </a:t>
            </a:r>
            <a:r>
              <a:rPr lang="nl-BE" b="1" dirty="0" err="1"/>
              <a:t>sharing</a:t>
            </a:r>
            <a:r>
              <a:rPr lang="nl-BE" dirty="0"/>
              <a:t> information in </a:t>
            </a:r>
            <a:r>
              <a:rPr lang="nl-BE" b="1" dirty="0" err="1"/>
              <a:t>both</a:t>
            </a:r>
            <a:r>
              <a:rPr lang="nl-BE" b="1" dirty="0"/>
              <a:t> </a:t>
            </a:r>
            <a:r>
              <a:rPr lang="nl-BE" b="1" dirty="0" err="1" smtClean="0"/>
              <a:t>directions</a:t>
            </a:r>
            <a:r>
              <a:rPr lang="nl-BE" b="1" dirty="0" smtClean="0"/>
              <a:t> </a:t>
            </a:r>
            <a:endParaRPr lang="nl-BE" b="1" dirty="0"/>
          </a:p>
          <a:p>
            <a:pPr marL="514350" indent="-514350">
              <a:buFont typeface="+mj-lt"/>
              <a:buAutoNum type="arabicPeriod"/>
            </a:pPr>
            <a:r>
              <a:rPr lang="nl-BE" b="1" dirty="0" smtClean="0"/>
              <a:t>Make </a:t>
            </a:r>
            <a:r>
              <a:rPr lang="nl-BE" b="1" dirty="0" err="1" smtClean="0"/>
              <a:t>clear</a:t>
            </a:r>
            <a:r>
              <a:rPr lang="nl-BE" b="1" dirty="0" smtClean="0"/>
              <a:t> </a:t>
            </a:r>
            <a:r>
              <a:rPr lang="nl-BE" b="1" dirty="0" err="1" smtClean="0"/>
              <a:t>rules</a:t>
            </a:r>
            <a:r>
              <a:rPr lang="nl-BE" b="1" dirty="0" smtClean="0"/>
              <a:t> </a:t>
            </a:r>
            <a:r>
              <a:rPr lang="nl-BE" b="1" dirty="0" err="1" smtClean="0"/>
              <a:t>for</a:t>
            </a:r>
            <a:r>
              <a:rPr lang="nl-BE" b="1" dirty="0" smtClean="0"/>
              <a:t> </a:t>
            </a:r>
            <a:r>
              <a:rPr lang="nl-BE" b="1" dirty="0" err="1" smtClean="0"/>
              <a:t>confidentiality</a:t>
            </a:r>
            <a:r>
              <a:rPr lang="nl-BE" b="1" dirty="0" smtClean="0"/>
              <a:t> , but </a:t>
            </a:r>
            <a:r>
              <a:rPr lang="nl-BE" b="1" dirty="0" err="1" smtClean="0"/>
              <a:t>always</a:t>
            </a:r>
            <a:r>
              <a:rPr lang="nl-BE" b="1" dirty="0" smtClean="0"/>
              <a:t> </a:t>
            </a:r>
            <a:r>
              <a:rPr lang="nl-BE" b="1" dirty="0" err="1" smtClean="0"/>
              <a:t>communicate</a:t>
            </a:r>
            <a:r>
              <a:rPr lang="nl-BE" b="1" dirty="0" smtClean="0"/>
              <a:t>:</a:t>
            </a:r>
            <a:endParaRPr lang="nl-BE" dirty="0" smtClean="0"/>
          </a:p>
          <a:p>
            <a:pPr marL="914400" lvl="1" indent="-514350"/>
            <a:r>
              <a:rPr lang="nl-BE" dirty="0" err="1" smtClean="0"/>
              <a:t>Attendance</a:t>
            </a:r>
            <a:r>
              <a:rPr lang="nl-BE" dirty="0" smtClean="0"/>
              <a:t> </a:t>
            </a:r>
            <a:r>
              <a:rPr lang="nl-BE" dirty="0" err="1" smtClean="0"/>
              <a:t>after</a:t>
            </a:r>
            <a:r>
              <a:rPr lang="nl-BE" dirty="0" smtClean="0"/>
              <a:t> </a:t>
            </a:r>
            <a:r>
              <a:rPr lang="nl-BE" dirty="0" err="1" smtClean="0"/>
              <a:t>referral</a:t>
            </a:r>
            <a:r>
              <a:rPr lang="nl-BE" dirty="0" smtClean="0"/>
              <a:t> / non </a:t>
            </a:r>
            <a:r>
              <a:rPr lang="nl-BE" dirty="0" err="1"/>
              <a:t>attendance</a:t>
            </a:r>
            <a:r>
              <a:rPr lang="nl-BE" dirty="0"/>
              <a:t> </a:t>
            </a:r>
            <a:endParaRPr lang="nl-BE" dirty="0" smtClean="0"/>
          </a:p>
          <a:p>
            <a:pPr marL="914400" lvl="1" indent="-514350"/>
            <a:r>
              <a:rPr lang="nl-BE" dirty="0" err="1" smtClean="0"/>
              <a:t>Involved</a:t>
            </a:r>
            <a:r>
              <a:rPr lang="nl-BE" dirty="0" smtClean="0"/>
              <a:t> services </a:t>
            </a:r>
            <a:r>
              <a:rPr lang="nl-BE" dirty="0" err="1" smtClean="0"/>
              <a:t>and</a:t>
            </a:r>
            <a:r>
              <a:rPr lang="nl-BE" dirty="0" smtClean="0"/>
              <a:t> </a:t>
            </a:r>
            <a:r>
              <a:rPr lang="nl-BE" dirty="0" err="1" smtClean="0"/>
              <a:t>further</a:t>
            </a:r>
            <a:r>
              <a:rPr lang="nl-BE" dirty="0" smtClean="0"/>
              <a:t> </a:t>
            </a:r>
            <a:r>
              <a:rPr lang="nl-BE" dirty="0" err="1" smtClean="0"/>
              <a:t>referral</a:t>
            </a:r>
            <a:endParaRPr lang="nl-BE" dirty="0" smtClean="0"/>
          </a:p>
          <a:p>
            <a:pPr marL="914400" lvl="1" indent="-514350"/>
            <a:r>
              <a:rPr lang="nl-BE" dirty="0" smtClean="0"/>
              <a:t>Information </a:t>
            </a:r>
            <a:r>
              <a:rPr lang="nl-BE" dirty="0" err="1" smtClean="0"/>
              <a:t>essential</a:t>
            </a:r>
            <a:r>
              <a:rPr lang="nl-BE" dirty="0" smtClean="0"/>
              <a:t> </a:t>
            </a:r>
            <a:r>
              <a:rPr lang="nl-BE" dirty="0" err="1" smtClean="0"/>
              <a:t>for</a:t>
            </a:r>
            <a:r>
              <a:rPr lang="nl-BE" dirty="0" smtClean="0"/>
              <a:t> care</a:t>
            </a:r>
          </a:p>
          <a:p>
            <a:pPr marL="914400" lvl="1" indent="-514350"/>
            <a:r>
              <a:rPr lang="nl-BE" dirty="0" err="1" smtClean="0"/>
              <a:t>Not</a:t>
            </a:r>
            <a:r>
              <a:rPr lang="nl-BE" dirty="0" smtClean="0"/>
              <a:t> </a:t>
            </a:r>
            <a:r>
              <a:rPr lang="nl-BE" dirty="0" err="1" smtClean="0"/>
              <a:t>only</a:t>
            </a:r>
            <a:r>
              <a:rPr lang="nl-BE" dirty="0" smtClean="0"/>
              <a:t> intake </a:t>
            </a:r>
            <a:r>
              <a:rPr lang="nl-BE" dirty="0" err="1" smtClean="0"/>
              <a:t>and</a:t>
            </a:r>
            <a:r>
              <a:rPr lang="nl-BE" dirty="0" smtClean="0"/>
              <a:t> release </a:t>
            </a:r>
            <a:r>
              <a:rPr lang="nl-BE" dirty="0" err="1" smtClean="0"/>
              <a:t>notes</a:t>
            </a:r>
            <a:endParaRPr lang="nl-BE" dirty="0" smtClean="0"/>
          </a:p>
          <a:p>
            <a:pPr marL="514350" indent="-514350">
              <a:buFont typeface="+mj-lt"/>
              <a:buAutoNum type="arabicPeriod"/>
            </a:pPr>
            <a:r>
              <a:rPr lang="nl-BE" b="1" dirty="0" smtClean="0"/>
              <a:t>Document </a:t>
            </a:r>
            <a:r>
              <a:rPr lang="nl-BE" dirty="0" smtClean="0"/>
              <a:t>short </a:t>
            </a:r>
            <a:r>
              <a:rPr lang="nl-BE" dirty="0" err="1" smtClean="0"/>
              <a:t>and</a:t>
            </a:r>
            <a:r>
              <a:rPr lang="nl-BE" dirty="0" smtClean="0"/>
              <a:t> long term </a:t>
            </a:r>
            <a:r>
              <a:rPr lang="nl-BE" dirty="0" err="1" smtClean="0"/>
              <a:t>effects</a:t>
            </a:r>
            <a:endParaRPr lang="nl-BE" dirty="0" smtClean="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38715"/>
            <a:ext cx="1451681" cy="125898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97488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a:xfrm>
            <a:off x="1835696" y="386712"/>
            <a:ext cx="5472608" cy="900000"/>
          </a:xfrm>
        </p:spPr>
        <p:txBody>
          <a:bodyPr>
            <a:normAutofit fontScale="90000"/>
          </a:bodyPr>
          <a:lstStyle/>
          <a:p>
            <a:r>
              <a:rPr lang="nl-BE" dirty="0" smtClean="0">
                <a:solidFill>
                  <a:schemeClr val="accent1"/>
                </a:solidFill>
              </a:rPr>
              <a:t>Ten </a:t>
            </a:r>
            <a:r>
              <a:rPr lang="nl-BE" dirty="0" err="1" smtClean="0">
                <a:solidFill>
                  <a:schemeClr val="accent1"/>
                </a:solidFill>
              </a:rPr>
              <a:t>suggestions</a:t>
            </a:r>
            <a:r>
              <a:rPr lang="nl-BE" dirty="0" smtClean="0">
                <a:solidFill>
                  <a:schemeClr val="accent1"/>
                </a:solidFill>
              </a:rPr>
              <a:t> </a:t>
            </a:r>
            <a:r>
              <a:rPr lang="nl-BE" dirty="0" err="1" smtClean="0">
                <a:solidFill>
                  <a:schemeClr val="accent1"/>
                </a:solidFill>
              </a:rPr>
              <a:t>to</a:t>
            </a:r>
            <a:r>
              <a:rPr lang="nl-BE" dirty="0" smtClean="0">
                <a:solidFill>
                  <a:schemeClr val="accent1"/>
                </a:solidFill>
              </a:rPr>
              <a:t/>
            </a:r>
            <a:br>
              <a:rPr lang="nl-BE" dirty="0" smtClean="0">
                <a:solidFill>
                  <a:schemeClr val="accent1"/>
                </a:solidFill>
              </a:rPr>
            </a:br>
            <a:r>
              <a:rPr lang="nl-BE" dirty="0" smtClean="0">
                <a:solidFill>
                  <a:schemeClr val="accent1"/>
                </a:solidFill>
              </a:rPr>
              <a:t> health care</a:t>
            </a:r>
            <a:endParaRPr lang="nl-BE" dirty="0">
              <a:solidFill>
                <a:schemeClr val="accent1"/>
              </a:solidFill>
            </a:endParaRPr>
          </a:p>
        </p:txBody>
      </p:sp>
      <p:sp>
        <p:nvSpPr>
          <p:cNvPr id="8" name="Tijdelijke aanduiding voor inhoud 7"/>
          <p:cNvSpPr>
            <a:spLocks noGrp="1"/>
          </p:cNvSpPr>
          <p:nvPr>
            <p:ph idx="1"/>
          </p:nvPr>
        </p:nvSpPr>
        <p:spPr>
          <a:xfrm>
            <a:off x="467544" y="1935048"/>
            <a:ext cx="8899860" cy="4896544"/>
          </a:xfrm>
        </p:spPr>
        <p:txBody>
          <a:bodyPr>
            <a:normAutofit fontScale="77500" lnSpcReduction="20000"/>
          </a:bodyPr>
          <a:lstStyle/>
          <a:p>
            <a:pPr marL="514350" indent="-514350">
              <a:buFont typeface="+mj-lt"/>
              <a:buAutoNum type="arabicPeriod"/>
            </a:pPr>
            <a:r>
              <a:rPr lang="nl-BE" dirty="0" smtClean="0"/>
              <a:t>Be </a:t>
            </a:r>
            <a:r>
              <a:rPr lang="nl-BE" dirty="0" err="1" smtClean="0"/>
              <a:t>aware</a:t>
            </a:r>
            <a:r>
              <a:rPr lang="nl-BE" dirty="0" smtClean="0"/>
              <a:t> of </a:t>
            </a:r>
            <a:r>
              <a:rPr lang="nl-BE" dirty="0" err="1" smtClean="0"/>
              <a:t>prevalence</a:t>
            </a:r>
            <a:r>
              <a:rPr lang="nl-BE" dirty="0" smtClean="0"/>
              <a:t> of FV </a:t>
            </a:r>
            <a:r>
              <a:rPr lang="nl-BE" dirty="0" err="1" smtClean="0"/>
              <a:t>and</a:t>
            </a:r>
            <a:r>
              <a:rPr lang="nl-BE" dirty="0" smtClean="0"/>
              <a:t> </a:t>
            </a:r>
            <a:r>
              <a:rPr lang="nl-BE" dirty="0" err="1" smtClean="0"/>
              <a:t>its</a:t>
            </a:r>
            <a:r>
              <a:rPr lang="nl-BE" dirty="0" smtClean="0"/>
              <a:t> </a:t>
            </a:r>
            <a:r>
              <a:rPr lang="nl-BE" dirty="0" err="1" smtClean="0"/>
              <a:t>many</a:t>
            </a:r>
            <a:r>
              <a:rPr lang="nl-BE" dirty="0" smtClean="0"/>
              <a:t> </a:t>
            </a:r>
            <a:r>
              <a:rPr lang="nl-BE" dirty="0" err="1" smtClean="0"/>
              <a:t>presentations</a:t>
            </a:r>
            <a:r>
              <a:rPr lang="nl-BE" dirty="0" smtClean="0"/>
              <a:t> </a:t>
            </a:r>
          </a:p>
          <a:p>
            <a:pPr marL="514350" indent="-514350">
              <a:buFont typeface="+mj-lt"/>
              <a:buAutoNum type="arabicPeriod"/>
            </a:pPr>
            <a:r>
              <a:rPr lang="nl-BE" dirty="0" smtClean="0"/>
              <a:t>Listen </a:t>
            </a:r>
            <a:r>
              <a:rPr lang="nl-BE" dirty="0" err="1" smtClean="0"/>
              <a:t>to</a:t>
            </a:r>
            <a:r>
              <a:rPr lang="nl-BE" dirty="0" smtClean="0"/>
              <a:t> vague indirect </a:t>
            </a:r>
            <a:r>
              <a:rPr lang="nl-BE" dirty="0" err="1" smtClean="0"/>
              <a:t>signals</a:t>
            </a:r>
            <a:endParaRPr lang="nl-BE" dirty="0" smtClean="0"/>
          </a:p>
          <a:p>
            <a:pPr marL="514350" indent="-514350">
              <a:buFont typeface="+mj-lt"/>
              <a:buAutoNum type="arabicPeriod"/>
            </a:pPr>
            <a:r>
              <a:rPr lang="nl-BE" dirty="0"/>
              <a:t>Focus </a:t>
            </a:r>
            <a:r>
              <a:rPr lang="nl-BE" dirty="0" err="1"/>
              <a:t>discussion</a:t>
            </a:r>
            <a:r>
              <a:rPr lang="nl-BE" dirty="0"/>
              <a:t> on </a:t>
            </a:r>
            <a:r>
              <a:rPr lang="nl-BE" dirty="0" smtClean="0"/>
              <a:t>violent events (</a:t>
            </a:r>
            <a:r>
              <a:rPr lang="nl-BE" dirty="0" err="1" smtClean="0"/>
              <a:t>after</a:t>
            </a:r>
            <a:r>
              <a:rPr lang="nl-BE" dirty="0" smtClean="0"/>
              <a:t> </a:t>
            </a:r>
            <a:r>
              <a:rPr lang="nl-BE" dirty="0" err="1" smtClean="0"/>
              <a:t>introduction</a:t>
            </a:r>
            <a:r>
              <a:rPr lang="nl-BE" dirty="0" smtClean="0"/>
              <a:t>) </a:t>
            </a:r>
          </a:p>
          <a:p>
            <a:pPr marL="514350" indent="-514350">
              <a:buFont typeface="+mj-lt"/>
              <a:buAutoNum type="arabicPeriod"/>
            </a:pPr>
            <a:r>
              <a:rPr lang="nl-BE" dirty="0" err="1" smtClean="0"/>
              <a:t>Inquire</a:t>
            </a:r>
            <a:r>
              <a:rPr lang="nl-BE" dirty="0" smtClean="0"/>
              <a:t> </a:t>
            </a:r>
            <a:r>
              <a:rPr lang="nl-BE" dirty="0" err="1" smtClean="0"/>
              <a:t>about</a:t>
            </a:r>
            <a:r>
              <a:rPr lang="nl-BE" dirty="0" smtClean="0"/>
              <a:t> </a:t>
            </a:r>
            <a:r>
              <a:rPr lang="nl-BE" dirty="0" err="1" smtClean="0"/>
              <a:t>Ideas</a:t>
            </a:r>
            <a:r>
              <a:rPr lang="nl-BE" dirty="0" smtClean="0"/>
              <a:t> , concerns , </a:t>
            </a:r>
            <a:r>
              <a:rPr lang="nl-BE" dirty="0" err="1" smtClean="0"/>
              <a:t>needs</a:t>
            </a:r>
            <a:r>
              <a:rPr lang="nl-BE" dirty="0" smtClean="0"/>
              <a:t> &amp; </a:t>
            </a:r>
            <a:r>
              <a:rPr lang="nl-BE" dirty="0" err="1" smtClean="0"/>
              <a:t>expectations</a:t>
            </a:r>
            <a:endParaRPr lang="nl-BE" dirty="0" smtClean="0"/>
          </a:p>
          <a:p>
            <a:pPr marL="514350" indent="-514350">
              <a:buFont typeface="+mj-lt"/>
              <a:buAutoNum type="arabicPeriod"/>
            </a:pPr>
            <a:r>
              <a:rPr lang="nl-BE" dirty="0" err="1" smtClean="0"/>
              <a:t>Consider</a:t>
            </a:r>
            <a:r>
              <a:rPr lang="nl-BE" dirty="0" smtClean="0"/>
              <a:t> context </a:t>
            </a:r>
            <a:r>
              <a:rPr lang="nl-BE" dirty="0" err="1" smtClean="0"/>
              <a:t>complaints</a:t>
            </a:r>
            <a:r>
              <a:rPr lang="nl-BE" dirty="0" smtClean="0"/>
              <a:t> (</a:t>
            </a:r>
            <a:r>
              <a:rPr lang="nl-BE" dirty="0" err="1" smtClean="0"/>
              <a:t>vulnerability,intersectionality</a:t>
            </a:r>
            <a:r>
              <a:rPr lang="nl-BE" dirty="0" smtClean="0"/>
              <a:t>)</a:t>
            </a:r>
          </a:p>
          <a:p>
            <a:pPr marL="514350" indent="-514350">
              <a:buFont typeface="+mj-lt"/>
              <a:buAutoNum type="arabicPeriod"/>
            </a:pPr>
            <a:r>
              <a:rPr lang="nl-BE" dirty="0" err="1" smtClean="0"/>
              <a:t>Aim</a:t>
            </a:r>
            <a:r>
              <a:rPr lang="nl-BE" dirty="0" smtClean="0"/>
              <a:t> common </a:t>
            </a:r>
            <a:r>
              <a:rPr lang="nl-BE" dirty="0" err="1" smtClean="0"/>
              <a:t>understanding</a:t>
            </a:r>
            <a:r>
              <a:rPr lang="nl-BE" dirty="0" smtClean="0"/>
              <a:t> of </a:t>
            </a:r>
            <a:r>
              <a:rPr lang="nl-BE" dirty="0" err="1" smtClean="0"/>
              <a:t>thoughts</a:t>
            </a:r>
            <a:r>
              <a:rPr lang="nl-BE" dirty="0" smtClean="0"/>
              <a:t>, </a:t>
            </a:r>
            <a:r>
              <a:rPr lang="nl-BE" dirty="0" err="1" smtClean="0"/>
              <a:t>emotions</a:t>
            </a:r>
            <a:r>
              <a:rPr lang="nl-BE" dirty="0" smtClean="0"/>
              <a:t> </a:t>
            </a:r>
            <a:r>
              <a:rPr lang="nl-BE" dirty="0" err="1" smtClean="0"/>
              <a:t>and</a:t>
            </a:r>
            <a:r>
              <a:rPr lang="nl-BE" dirty="0" smtClean="0"/>
              <a:t> </a:t>
            </a:r>
            <a:r>
              <a:rPr lang="nl-BE" dirty="0" err="1" smtClean="0"/>
              <a:t>behaviors</a:t>
            </a:r>
            <a:r>
              <a:rPr lang="nl-BE" dirty="0" smtClean="0"/>
              <a:t> of the </a:t>
            </a:r>
            <a:r>
              <a:rPr lang="nl-BE" dirty="0" err="1" smtClean="0"/>
              <a:t>client</a:t>
            </a:r>
            <a:r>
              <a:rPr lang="nl-BE" dirty="0" smtClean="0"/>
              <a:t> system</a:t>
            </a:r>
          </a:p>
          <a:p>
            <a:pPr marL="514350" indent="-514350">
              <a:buFont typeface="+mj-lt"/>
              <a:buAutoNum type="arabicPeriod"/>
            </a:pPr>
            <a:r>
              <a:rPr lang="nl-BE" dirty="0" err="1" smtClean="0"/>
              <a:t>Empower</a:t>
            </a:r>
            <a:r>
              <a:rPr lang="nl-BE" dirty="0" smtClean="0"/>
              <a:t> </a:t>
            </a:r>
            <a:r>
              <a:rPr lang="nl-BE" dirty="0" err="1" smtClean="0"/>
              <a:t>clients</a:t>
            </a:r>
            <a:r>
              <a:rPr lang="nl-BE" dirty="0" smtClean="0"/>
              <a:t>’ </a:t>
            </a:r>
            <a:r>
              <a:rPr lang="nl-BE" dirty="0" err="1" smtClean="0"/>
              <a:t>autonomy</a:t>
            </a:r>
            <a:r>
              <a:rPr lang="nl-BE" dirty="0" smtClean="0"/>
              <a:t> </a:t>
            </a:r>
            <a:r>
              <a:rPr lang="nl-BE" dirty="0" err="1" smtClean="0"/>
              <a:t>and</a:t>
            </a:r>
            <a:r>
              <a:rPr lang="nl-BE" dirty="0" smtClean="0"/>
              <a:t> coping</a:t>
            </a:r>
          </a:p>
          <a:p>
            <a:pPr marL="514350" indent="-514350">
              <a:buFont typeface="+mj-lt"/>
              <a:buAutoNum type="arabicPeriod"/>
            </a:pPr>
            <a:r>
              <a:rPr lang="nl-BE" dirty="0" smtClean="0"/>
              <a:t>Audit </a:t>
            </a:r>
            <a:r>
              <a:rPr lang="nl-BE" dirty="0" err="1" smtClean="0"/>
              <a:t>practice</a:t>
            </a:r>
            <a:r>
              <a:rPr lang="nl-BE" dirty="0" smtClean="0"/>
              <a:t> </a:t>
            </a:r>
            <a:r>
              <a:rPr lang="nl-BE" dirty="0" err="1" smtClean="0"/>
              <a:t>task</a:t>
            </a:r>
            <a:r>
              <a:rPr lang="nl-BE" dirty="0" smtClean="0"/>
              <a:t> </a:t>
            </a:r>
            <a:r>
              <a:rPr lang="nl-BE" dirty="0" err="1" smtClean="0"/>
              <a:t>definitions</a:t>
            </a:r>
            <a:r>
              <a:rPr lang="nl-BE" dirty="0" smtClean="0"/>
              <a:t>, </a:t>
            </a:r>
            <a:r>
              <a:rPr lang="nl-BE" dirty="0" err="1" smtClean="0"/>
              <a:t>distribution</a:t>
            </a:r>
            <a:r>
              <a:rPr lang="nl-BE" dirty="0" smtClean="0"/>
              <a:t> </a:t>
            </a:r>
            <a:r>
              <a:rPr lang="nl-BE" dirty="0" err="1" smtClean="0"/>
              <a:t>and</a:t>
            </a:r>
            <a:r>
              <a:rPr lang="nl-BE" dirty="0" smtClean="0"/>
              <a:t> management </a:t>
            </a:r>
          </a:p>
          <a:p>
            <a:pPr marL="514350" indent="-514350">
              <a:buFont typeface="+mj-lt"/>
              <a:buAutoNum type="arabicPeriod"/>
            </a:pPr>
            <a:r>
              <a:rPr lang="nl-BE" dirty="0" err="1" smtClean="0"/>
              <a:t>Discuss</a:t>
            </a:r>
            <a:r>
              <a:rPr lang="nl-BE" dirty="0" smtClean="0"/>
              <a:t> </a:t>
            </a:r>
            <a:r>
              <a:rPr lang="nl-BE" dirty="0" err="1" smtClean="0"/>
              <a:t>and</a:t>
            </a:r>
            <a:r>
              <a:rPr lang="nl-BE" dirty="0" smtClean="0"/>
              <a:t> </a:t>
            </a:r>
            <a:r>
              <a:rPr lang="nl-BE" dirty="0" err="1" smtClean="0"/>
              <a:t>agree</a:t>
            </a:r>
            <a:r>
              <a:rPr lang="nl-BE" dirty="0" smtClean="0"/>
              <a:t> </a:t>
            </a:r>
            <a:r>
              <a:rPr lang="nl-BE" dirty="0" err="1" smtClean="0"/>
              <a:t>carepathway</a:t>
            </a:r>
            <a:r>
              <a:rPr lang="nl-BE" dirty="0" smtClean="0"/>
              <a:t> </a:t>
            </a:r>
            <a:r>
              <a:rPr lang="nl-BE" dirty="0" err="1" smtClean="0"/>
              <a:t>with</a:t>
            </a:r>
            <a:r>
              <a:rPr lang="nl-BE" dirty="0" smtClean="0"/>
              <a:t> </a:t>
            </a:r>
            <a:r>
              <a:rPr lang="nl-BE" dirty="0" err="1" smtClean="0"/>
              <a:t>other</a:t>
            </a:r>
            <a:r>
              <a:rPr lang="nl-BE" dirty="0" smtClean="0"/>
              <a:t> sectors</a:t>
            </a:r>
          </a:p>
          <a:p>
            <a:pPr marL="514350" indent="-514350">
              <a:buFont typeface="+mj-lt"/>
              <a:buAutoNum type="arabicPeriod"/>
            </a:pPr>
            <a:r>
              <a:rPr lang="nl-BE" dirty="0" err="1" smtClean="0"/>
              <a:t>Agree</a:t>
            </a:r>
            <a:r>
              <a:rPr lang="nl-BE" dirty="0" smtClean="0"/>
              <a:t> on </a:t>
            </a:r>
            <a:r>
              <a:rPr lang="nl-BE" dirty="0" err="1" smtClean="0"/>
              <a:t>what</a:t>
            </a:r>
            <a:r>
              <a:rPr lang="nl-BE" dirty="0" smtClean="0"/>
              <a:t> information </a:t>
            </a:r>
            <a:r>
              <a:rPr lang="nl-BE" dirty="0" err="1" smtClean="0"/>
              <a:t>to</a:t>
            </a:r>
            <a:r>
              <a:rPr lang="nl-BE" dirty="0" smtClean="0"/>
              <a:t> share in </a:t>
            </a:r>
            <a:r>
              <a:rPr lang="nl-BE" dirty="0" err="1" smtClean="0"/>
              <a:t>both</a:t>
            </a:r>
            <a:r>
              <a:rPr lang="nl-BE" dirty="0" smtClean="0"/>
              <a:t> </a:t>
            </a:r>
            <a:r>
              <a:rPr lang="nl-BE" dirty="0" err="1" smtClean="0"/>
              <a:t>directions</a:t>
            </a:r>
            <a:r>
              <a:rPr lang="nl-BE" dirty="0" smtClean="0"/>
              <a:t>  </a:t>
            </a:r>
            <a:endParaRPr lang="nl-BE" dirty="0"/>
          </a:p>
        </p:txBody>
      </p:sp>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138715"/>
            <a:ext cx="1451681" cy="125898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45498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err="1" smtClean="0"/>
              <a:t>Perspective</a:t>
            </a:r>
            <a:r>
              <a:rPr lang="nl-BE" dirty="0" smtClean="0"/>
              <a:t> </a:t>
            </a:r>
            <a:r>
              <a:rPr lang="nl-BE" dirty="0" err="1" smtClean="0"/>
              <a:t>police</a:t>
            </a:r>
            <a:r>
              <a:rPr lang="nl-BE" dirty="0" smtClean="0"/>
              <a:t> </a:t>
            </a:r>
            <a:r>
              <a:rPr lang="nl-BE" dirty="0" err="1" smtClean="0"/>
              <a:t>and</a:t>
            </a:r>
            <a:r>
              <a:rPr lang="nl-BE" dirty="0" smtClean="0"/>
              <a:t> </a:t>
            </a:r>
            <a:r>
              <a:rPr lang="nl-BE" dirty="0" err="1" smtClean="0"/>
              <a:t>justice</a:t>
            </a:r>
            <a:endParaRPr lang="nl-BE" dirty="0"/>
          </a:p>
        </p:txBody>
      </p:sp>
      <p:sp>
        <p:nvSpPr>
          <p:cNvPr id="3" name="Tijdelijke aanduiding voor inhoud 2"/>
          <p:cNvSpPr>
            <a:spLocks noGrp="1"/>
          </p:cNvSpPr>
          <p:nvPr>
            <p:ph idx="1"/>
          </p:nvPr>
        </p:nvSpPr>
        <p:spPr/>
        <p:txBody>
          <a:bodyPr/>
          <a:lstStyle/>
          <a:p>
            <a:endParaRPr lang="nl-BE"/>
          </a:p>
        </p:txBody>
      </p:sp>
      <p:pic>
        <p:nvPicPr>
          <p:cNvPr id="1026" name="Picture 2" descr="C:\Users\Travel\Documents\2 DEC\presentations\final versions\day 1\20171201_16115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30793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07524" y="1844824"/>
            <a:ext cx="8856984" cy="1470025"/>
          </a:xfrm>
        </p:spPr>
        <p:txBody>
          <a:bodyPr>
            <a:normAutofit fontScale="90000"/>
          </a:bodyPr>
          <a:lstStyle/>
          <a:p>
            <a:r>
              <a:rPr lang="en-US" b="1" i="1" dirty="0">
                <a:solidFill>
                  <a:srgbClr val="0070C0"/>
                </a:solidFill>
              </a:rPr>
              <a:t>Engaging </a:t>
            </a:r>
            <a:r>
              <a:rPr lang="en-US" b="1" i="1" dirty="0" smtClean="0">
                <a:solidFill>
                  <a:srgbClr val="0070C0"/>
                </a:solidFill>
              </a:rPr>
              <a:t>health care into a </a:t>
            </a:r>
            <a:r>
              <a:rPr lang="en-US" b="1" i="1" dirty="0">
                <a:solidFill>
                  <a:srgbClr val="0070C0"/>
                </a:solidFill>
              </a:rPr>
              <a:t>multi-agency approach </a:t>
            </a:r>
            <a:r>
              <a:rPr lang="en-US" b="1" i="1" dirty="0" smtClean="0">
                <a:solidFill>
                  <a:srgbClr val="0070C0"/>
                </a:solidFill>
              </a:rPr>
              <a:t>for </a:t>
            </a:r>
            <a:r>
              <a:rPr lang="en-US" b="1" i="1" dirty="0">
                <a:solidFill>
                  <a:srgbClr val="0070C0"/>
                </a:solidFill>
              </a:rPr>
              <a:t>domestic violence, child abuse and sexual </a:t>
            </a:r>
            <a:r>
              <a:rPr lang="en-US" b="1" i="1" dirty="0" smtClean="0">
                <a:solidFill>
                  <a:srgbClr val="0070C0"/>
                </a:solidFill>
              </a:rPr>
              <a:t>violence</a:t>
            </a:r>
            <a:endParaRPr lang="nl-BE" dirty="0">
              <a:solidFill>
                <a:srgbClr val="0070C0"/>
              </a:solidFill>
            </a:endParaRPr>
          </a:p>
        </p:txBody>
      </p:sp>
      <p:sp>
        <p:nvSpPr>
          <p:cNvPr id="3" name="Ondertitel 2"/>
          <p:cNvSpPr>
            <a:spLocks noGrp="1"/>
          </p:cNvSpPr>
          <p:nvPr>
            <p:ph type="subTitle" idx="1"/>
          </p:nvPr>
        </p:nvSpPr>
        <p:spPr>
          <a:xfrm>
            <a:off x="1384454" y="3611472"/>
            <a:ext cx="7106417" cy="2409816"/>
          </a:xfrm>
        </p:spPr>
        <p:txBody>
          <a:bodyPr>
            <a:normAutofit fontScale="92500" lnSpcReduction="20000"/>
          </a:bodyPr>
          <a:lstStyle/>
          <a:p>
            <a:pPr algn="l"/>
            <a:r>
              <a:rPr lang="nl-BE" dirty="0" smtClean="0"/>
              <a:t>	</a:t>
            </a:r>
          </a:p>
          <a:p>
            <a:r>
              <a:rPr lang="nl-BE" dirty="0" smtClean="0"/>
              <a:t>Bert Groen</a:t>
            </a:r>
          </a:p>
          <a:p>
            <a:r>
              <a:rPr lang="nl-BE" dirty="0" err="1" smtClean="0"/>
              <a:t>Pascale</a:t>
            </a:r>
            <a:r>
              <a:rPr lang="nl-BE" dirty="0" smtClean="0"/>
              <a:t> </a:t>
            </a:r>
            <a:r>
              <a:rPr lang="nl-BE" dirty="0" err="1" smtClean="0"/>
              <a:t>Franck</a:t>
            </a:r>
            <a:endParaRPr lang="nl-BE" dirty="0" smtClean="0"/>
          </a:p>
          <a:p>
            <a:endParaRPr lang="nl-BE" dirty="0"/>
          </a:p>
          <a:p>
            <a:r>
              <a:rPr lang="nl-BE" dirty="0"/>
              <a:t>Leo Pas </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9184" y="5445224"/>
            <a:ext cx="1240191" cy="107556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7" name="Afbeelding 6"/>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6292634" y="3419917"/>
            <a:ext cx="1473200" cy="1923415"/>
          </a:xfrm>
          <a:prstGeom prst="rect">
            <a:avLst/>
          </a:prstGeom>
          <a:noFill/>
          <a:ln>
            <a:noFill/>
          </a:ln>
        </p:spPr>
      </p:pic>
    </p:spTree>
    <p:extLst>
      <p:ext uri="{BB962C8B-B14F-4D97-AF65-F5344CB8AC3E}">
        <p14:creationId xmlns:p14="http://schemas.microsoft.com/office/powerpoint/2010/main" val="15027219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1560" y="2852936"/>
            <a:ext cx="8229600" cy="1143000"/>
          </a:xfrm>
        </p:spPr>
        <p:txBody>
          <a:bodyPr>
            <a:normAutofit fontScale="90000"/>
          </a:bodyPr>
          <a:lstStyle/>
          <a:p>
            <a:r>
              <a:rPr lang="en-US" dirty="0"/>
              <a:t/>
            </a:r>
            <a:br>
              <a:rPr lang="en-US" dirty="0"/>
            </a:br>
            <a:r>
              <a:rPr lang="en-US" dirty="0">
                <a:hlinkClick r:id="rId2"/>
              </a:rPr>
              <a:t>https://drive.google.com/file/d/1kvxGAVrk2iwrN22Q0vhenCwtf-tmUzLz/view?usp=sharing</a:t>
            </a:r>
            <a:r>
              <a:rPr lang="en-US" dirty="0"/>
              <a:t/>
            </a:r>
            <a:br>
              <a:rPr lang="en-US" dirty="0"/>
            </a:br>
            <a:endParaRPr lang="nl-BE" dirty="0"/>
          </a:p>
        </p:txBody>
      </p:sp>
      <p:sp>
        <p:nvSpPr>
          <p:cNvPr id="3" name="object 3"/>
          <p:cNvSpPr/>
          <p:nvPr/>
        </p:nvSpPr>
        <p:spPr>
          <a:xfrm>
            <a:off x="6228184" y="548680"/>
            <a:ext cx="2438048" cy="1601368"/>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248443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1700808"/>
            <a:ext cx="7772400" cy="3744416"/>
          </a:xfrm>
          <a:solidFill>
            <a:schemeClr val="accent1">
              <a:lumMod val="40000"/>
              <a:lumOff val="60000"/>
            </a:schemeClr>
          </a:solidFill>
        </p:spPr>
        <p:txBody>
          <a:bodyPr>
            <a:normAutofit fontScale="90000"/>
          </a:bodyPr>
          <a:lstStyle/>
          <a:p>
            <a:r>
              <a:rPr lang="nl-BE" dirty="0" err="1" smtClean="0"/>
              <a:t>Involving</a:t>
            </a:r>
            <a:r>
              <a:rPr lang="nl-BE" dirty="0" smtClean="0"/>
              <a:t> health care </a:t>
            </a:r>
            <a:r>
              <a:rPr lang="nl-BE" dirty="0" err="1" smtClean="0"/>
              <a:t>actively</a:t>
            </a:r>
            <a:r>
              <a:rPr lang="nl-BE" dirty="0" smtClean="0"/>
              <a:t> in a </a:t>
            </a:r>
            <a:r>
              <a:rPr lang="nl-BE" dirty="0" err="1" smtClean="0"/>
              <a:t>multisectorial</a:t>
            </a:r>
            <a:r>
              <a:rPr lang="nl-BE" dirty="0" smtClean="0"/>
              <a:t> care response </a:t>
            </a:r>
            <a:r>
              <a:rPr lang="nl-BE" dirty="0" err="1" smtClean="0"/>
              <a:t>to</a:t>
            </a:r>
            <a:r>
              <a:rPr lang="nl-BE" dirty="0" smtClean="0"/>
              <a:t> family </a:t>
            </a:r>
            <a:r>
              <a:rPr lang="nl-BE" dirty="0" err="1" smtClean="0"/>
              <a:t>violence</a:t>
            </a:r>
            <a:r>
              <a:rPr lang="nl-BE" dirty="0" smtClean="0"/>
              <a:t>, </a:t>
            </a:r>
            <a:r>
              <a:rPr lang="nl-BE" dirty="0" err="1" smtClean="0"/>
              <a:t>be</a:t>
            </a:r>
            <a:r>
              <a:rPr lang="nl-BE" dirty="0" smtClean="0"/>
              <a:t> </a:t>
            </a:r>
            <a:r>
              <a:rPr lang="nl-BE" dirty="0" err="1" smtClean="0"/>
              <a:t>it</a:t>
            </a:r>
            <a:r>
              <a:rPr lang="nl-BE" dirty="0" smtClean="0"/>
              <a:t> IPV, EA or CA,</a:t>
            </a:r>
            <a:br>
              <a:rPr lang="nl-BE" dirty="0" smtClean="0"/>
            </a:br>
            <a:r>
              <a:rPr lang="nl-BE" dirty="0" err="1" smtClean="0"/>
              <a:t>requires</a:t>
            </a:r>
            <a:r>
              <a:rPr lang="nl-BE" dirty="0" smtClean="0"/>
              <a:t> </a:t>
            </a:r>
            <a:r>
              <a:rPr lang="nl-BE" dirty="0" err="1" smtClean="0"/>
              <a:t>an</a:t>
            </a:r>
            <a:r>
              <a:rPr lang="nl-BE" dirty="0" smtClean="0"/>
              <a:t> </a:t>
            </a:r>
            <a:r>
              <a:rPr lang="nl-BE" dirty="0" err="1" smtClean="0"/>
              <a:t>integrated</a:t>
            </a:r>
            <a:r>
              <a:rPr lang="nl-BE" dirty="0" smtClean="0"/>
              <a:t> protocol </a:t>
            </a:r>
            <a:r>
              <a:rPr lang="nl-BE" dirty="0" err="1" smtClean="0"/>
              <a:t>for</a:t>
            </a:r>
            <a:r>
              <a:rPr lang="nl-BE" dirty="0" smtClean="0"/>
              <a:t> risk assessment, </a:t>
            </a:r>
            <a:r>
              <a:rPr lang="nl-BE" dirty="0" err="1" smtClean="0"/>
              <a:t>sharing</a:t>
            </a:r>
            <a:r>
              <a:rPr lang="nl-BE" dirty="0" smtClean="0"/>
              <a:t> information </a:t>
            </a:r>
            <a:r>
              <a:rPr lang="nl-BE" dirty="0" err="1" smtClean="0"/>
              <a:t>and</a:t>
            </a:r>
            <a:r>
              <a:rPr lang="nl-BE" dirty="0" smtClean="0"/>
              <a:t> consensus care </a:t>
            </a:r>
            <a:r>
              <a:rPr lang="nl-BE" dirty="0" err="1" smtClean="0"/>
              <a:t>pathway</a:t>
            </a:r>
            <a:r>
              <a:rPr lang="nl-BE" dirty="0" smtClean="0"/>
              <a:t>  </a:t>
            </a:r>
            <a:endParaRPr lang="nl-BE" dirty="0"/>
          </a:p>
        </p:txBody>
      </p:sp>
    </p:spTree>
    <p:extLst>
      <p:ext uri="{BB962C8B-B14F-4D97-AF65-F5344CB8AC3E}">
        <p14:creationId xmlns:p14="http://schemas.microsoft.com/office/powerpoint/2010/main" val="29045066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chemeClr val="accent1">
              <a:lumMod val="40000"/>
              <a:lumOff val="60000"/>
            </a:schemeClr>
          </a:solidFill>
        </p:spPr>
        <p:txBody>
          <a:bodyPr>
            <a:normAutofit fontScale="90000"/>
          </a:bodyPr>
          <a:lstStyle/>
          <a:p>
            <a:r>
              <a:rPr lang="nl-BE" dirty="0" smtClean="0"/>
              <a:t>A </a:t>
            </a:r>
            <a:r>
              <a:rPr lang="nl-BE" dirty="0" err="1" smtClean="0"/>
              <a:t>multisectorial</a:t>
            </a:r>
            <a:r>
              <a:rPr lang="nl-BE" dirty="0" smtClean="0"/>
              <a:t> management protocol </a:t>
            </a:r>
            <a:r>
              <a:rPr lang="nl-BE" dirty="0" err="1" smtClean="0"/>
              <a:t>should</a:t>
            </a:r>
            <a:r>
              <a:rPr lang="nl-BE" dirty="0" smtClean="0"/>
              <a:t> </a:t>
            </a:r>
            <a:r>
              <a:rPr lang="nl-BE" dirty="0" err="1" smtClean="0"/>
              <a:t>contain</a:t>
            </a:r>
            <a:r>
              <a:rPr lang="nl-BE" dirty="0" smtClean="0"/>
              <a:t> </a:t>
            </a:r>
            <a:r>
              <a:rPr lang="nl-BE" dirty="0" err="1" smtClean="0"/>
              <a:t>always</a:t>
            </a:r>
            <a:endParaRPr lang="nl-BE" dirty="0"/>
          </a:p>
        </p:txBody>
      </p:sp>
      <p:sp>
        <p:nvSpPr>
          <p:cNvPr id="3" name="Tijdelijke aanduiding voor inhoud 2"/>
          <p:cNvSpPr>
            <a:spLocks noGrp="1"/>
          </p:cNvSpPr>
          <p:nvPr>
            <p:ph idx="1"/>
          </p:nvPr>
        </p:nvSpPr>
        <p:spPr>
          <a:xfrm>
            <a:off x="6517" y="1556792"/>
            <a:ext cx="9145016" cy="4525963"/>
          </a:xfrm>
        </p:spPr>
        <p:txBody>
          <a:bodyPr>
            <a:normAutofit fontScale="85000" lnSpcReduction="20000"/>
          </a:bodyPr>
          <a:lstStyle/>
          <a:p>
            <a:pPr marL="971550" lvl="1" indent="-514350">
              <a:buFont typeface="+mj-lt"/>
              <a:buAutoNum type="arabicPeriod"/>
            </a:pPr>
            <a:r>
              <a:rPr lang="nl-BE" dirty="0" err="1" smtClean="0">
                <a:solidFill>
                  <a:schemeClr val="accent1"/>
                </a:solidFill>
              </a:rPr>
              <a:t>Immediate</a:t>
            </a:r>
            <a:r>
              <a:rPr lang="nl-BE" dirty="0" smtClean="0">
                <a:solidFill>
                  <a:schemeClr val="accent1"/>
                </a:solidFill>
              </a:rPr>
              <a:t> management protocol </a:t>
            </a:r>
            <a:r>
              <a:rPr lang="nl-BE" dirty="0" err="1" smtClean="0">
                <a:solidFill>
                  <a:schemeClr val="accent1"/>
                </a:solidFill>
              </a:rPr>
              <a:t>for</a:t>
            </a:r>
            <a:r>
              <a:rPr lang="nl-BE" dirty="0" smtClean="0">
                <a:solidFill>
                  <a:schemeClr val="accent1"/>
                </a:solidFill>
              </a:rPr>
              <a:t> health care</a:t>
            </a:r>
          </a:p>
          <a:p>
            <a:pPr lvl="2"/>
            <a:r>
              <a:rPr lang="nl-BE" dirty="0" smtClean="0"/>
              <a:t>According </a:t>
            </a:r>
            <a:r>
              <a:rPr lang="nl-BE" dirty="0" err="1" smtClean="0"/>
              <a:t>specific</a:t>
            </a:r>
            <a:r>
              <a:rPr lang="nl-BE" dirty="0" smtClean="0"/>
              <a:t> </a:t>
            </a:r>
            <a:r>
              <a:rPr lang="nl-BE" dirty="0" err="1" smtClean="0"/>
              <a:t>professions</a:t>
            </a:r>
            <a:endParaRPr lang="nl-BE" dirty="0" smtClean="0"/>
          </a:p>
          <a:p>
            <a:pPr lvl="2"/>
            <a:r>
              <a:rPr lang="nl-BE" dirty="0" err="1" smtClean="0"/>
              <a:t>Relationships</a:t>
            </a:r>
            <a:r>
              <a:rPr lang="nl-BE" dirty="0" smtClean="0"/>
              <a:t> </a:t>
            </a:r>
            <a:r>
              <a:rPr lang="nl-BE" dirty="0" err="1" smtClean="0"/>
              <a:t>within</a:t>
            </a:r>
            <a:r>
              <a:rPr lang="nl-BE" dirty="0" smtClean="0"/>
              <a:t> health care sector </a:t>
            </a:r>
            <a:endParaRPr lang="nl-BE" dirty="0"/>
          </a:p>
          <a:p>
            <a:pPr lvl="2"/>
            <a:r>
              <a:rPr lang="nl-BE" dirty="0" smtClean="0"/>
              <a:t>Safety management procedures </a:t>
            </a:r>
            <a:endParaRPr lang="nl-BE" dirty="0"/>
          </a:p>
          <a:p>
            <a:pPr lvl="3"/>
            <a:r>
              <a:rPr lang="nl-BE" sz="2200" dirty="0" smtClean="0"/>
              <a:t>For </a:t>
            </a:r>
            <a:r>
              <a:rPr lang="nl-BE" sz="2200" dirty="0" err="1" smtClean="0"/>
              <a:t>mayor</a:t>
            </a:r>
            <a:r>
              <a:rPr lang="nl-BE" sz="2200" dirty="0" smtClean="0"/>
              <a:t> &amp; life </a:t>
            </a:r>
            <a:r>
              <a:rPr lang="nl-BE" sz="2200" dirty="0" err="1"/>
              <a:t>threatening</a:t>
            </a:r>
            <a:r>
              <a:rPr lang="nl-BE" sz="2200" dirty="0"/>
              <a:t> </a:t>
            </a:r>
            <a:r>
              <a:rPr lang="nl-BE" sz="2200" dirty="0" err="1" smtClean="0"/>
              <a:t>situations</a:t>
            </a:r>
            <a:r>
              <a:rPr lang="nl-BE" sz="2200" dirty="0" smtClean="0"/>
              <a:t> </a:t>
            </a:r>
            <a:endParaRPr lang="nl-BE" sz="2200" b="1" dirty="0" smtClean="0">
              <a:solidFill>
                <a:schemeClr val="accent1"/>
              </a:solidFill>
            </a:endParaRPr>
          </a:p>
          <a:p>
            <a:pPr lvl="3"/>
            <a:r>
              <a:rPr lang="nl-BE" sz="2200" dirty="0" smtClean="0"/>
              <a:t>For </a:t>
            </a:r>
            <a:r>
              <a:rPr lang="nl-BE" sz="2200" dirty="0" err="1" smtClean="0"/>
              <a:t>lesser</a:t>
            </a:r>
            <a:r>
              <a:rPr lang="nl-BE" sz="2200" dirty="0" smtClean="0"/>
              <a:t> risk  </a:t>
            </a:r>
            <a:r>
              <a:rPr lang="nl-BE" sz="2200" dirty="0" err="1" smtClean="0"/>
              <a:t>situations</a:t>
            </a:r>
            <a:r>
              <a:rPr lang="nl-BE" sz="2200" dirty="0" smtClean="0"/>
              <a:t> </a:t>
            </a:r>
            <a:r>
              <a:rPr lang="nl-BE" sz="2800" b="1" dirty="0" smtClean="0">
                <a:solidFill>
                  <a:schemeClr val="accent1"/>
                </a:solidFill>
              </a:rPr>
              <a:t> </a:t>
            </a:r>
          </a:p>
          <a:p>
            <a:pPr lvl="2"/>
            <a:r>
              <a:rPr lang="nl-BE" dirty="0" err="1"/>
              <a:t>Documenting</a:t>
            </a:r>
            <a:r>
              <a:rPr lang="nl-BE" dirty="0"/>
              <a:t> procedures </a:t>
            </a:r>
            <a:endParaRPr lang="nl-BE" sz="2800" b="1" dirty="0" smtClean="0"/>
          </a:p>
          <a:p>
            <a:pPr marL="971550" lvl="1" indent="-514350">
              <a:buFont typeface="+mj-lt"/>
              <a:buAutoNum type="arabicPeriod"/>
            </a:pPr>
            <a:r>
              <a:rPr lang="nl-BE" dirty="0" smtClean="0">
                <a:solidFill>
                  <a:schemeClr val="accent1"/>
                </a:solidFill>
              </a:rPr>
              <a:t>MD </a:t>
            </a:r>
            <a:r>
              <a:rPr lang="nl-BE" dirty="0" err="1" smtClean="0">
                <a:solidFill>
                  <a:schemeClr val="accent1"/>
                </a:solidFill>
              </a:rPr>
              <a:t>carepathway</a:t>
            </a:r>
            <a:r>
              <a:rPr lang="nl-BE" dirty="0" smtClean="0">
                <a:solidFill>
                  <a:schemeClr val="accent1"/>
                </a:solidFill>
              </a:rPr>
              <a:t> </a:t>
            </a:r>
            <a:r>
              <a:rPr lang="nl-BE" dirty="0" err="1" smtClean="0">
                <a:solidFill>
                  <a:schemeClr val="accent1"/>
                </a:solidFill>
              </a:rPr>
              <a:t>for</a:t>
            </a:r>
            <a:r>
              <a:rPr lang="nl-BE" dirty="0" smtClean="0">
                <a:solidFill>
                  <a:schemeClr val="accent1"/>
                </a:solidFill>
              </a:rPr>
              <a:t> complex cases &amp; high risk  </a:t>
            </a:r>
          </a:p>
          <a:p>
            <a:pPr marL="971550" lvl="1" indent="-514350">
              <a:buFont typeface="+mj-lt"/>
              <a:buAutoNum type="arabicPeriod"/>
            </a:pPr>
            <a:r>
              <a:rPr lang="nl-BE" dirty="0" smtClean="0">
                <a:solidFill>
                  <a:schemeClr val="accent1"/>
                </a:solidFill>
              </a:rPr>
              <a:t>Follow-up procedures </a:t>
            </a:r>
            <a:r>
              <a:rPr lang="nl-BE" dirty="0" err="1" smtClean="0">
                <a:solidFill>
                  <a:schemeClr val="accent1"/>
                </a:solidFill>
              </a:rPr>
              <a:t>defining</a:t>
            </a:r>
            <a:r>
              <a:rPr lang="nl-BE" dirty="0" smtClean="0">
                <a:solidFill>
                  <a:schemeClr val="accent1"/>
                </a:solidFill>
              </a:rPr>
              <a:t> </a:t>
            </a:r>
            <a:r>
              <a:rPr lang="nl-BE" dirty="0" err="1" smtClean="0">
                <a:solidFill>
                  <a:schemeClr val="accent1"/>
                </a:solidFill>
              </a:rPr>
              <a:t>mutual</a:t>
            </a:r>
            <a:r>
              <a:rPr lang="nl-BE" dirty="0" smtClean="0">
                <a:solidFill>
                  <a:schemeClr val="accent1"/>
                </a:solidFill>
              </a:rPr>
              <a:t> HC &amp; </a:t>
            </a:r>
            <a:r>
              <a:rPr lang="nl-BE" dirty="0" err="1" smtClean="0">
                <a:solidFill>
                  <a:schemeClr val="accent1"/>
                </a:solidFill>
              </a:rPr>
              <a:t>other</a:t>
            </a:r>
            <a:r>
              <a:rPr lang="nl-BE" dirty="0" smtClean="0">
                <a:solidFill>
                  <a:schemeClr val="accent1"/>
                </a:solidFill>
              </a:rPr>
              <a:t> sectors </a:t>
            </a:r>
            <a:r>
              <a:rPr lang="nl-BE" dirty="0" err="1" smtClean="0">
                <a:solidFill>
                  <a:schemeClr val="accent1"/>
                </a:solidFill>
              </a:rPr>
              <a:t>tasks</a:t>
            </a:r>
            <a:r>
              <a:rPr lang="nl-BE" dirty="0" smtClean="0">
                <a:solidFill>
                  <a:schemeClr val="accent1"/>
                </a:solidFill>
              </a:rPr>
              <a:t> </a:t>
            </a:r>
            <a:r>
              <a:rPr lang="nl-BE" dirty="0" err="1" smtClean="0">
                <a:solidFill>
                  <a:schemeClr val="accent1"/>
                </a:solidFill>
              </a:rPr>
              <a:t>and</a:t>
            </a:r>
            <a:r>
              <a:rPr lang="nl-BE" dirty="0" smtClean="0">
                <a:solidFill>
                  <a:schemeClr val="accent1"/>
                </a:solidFill>
              </a:rPr>
              <a:t> </a:t>
            </a:r>
            <a:r>
              <a:rPr lang="nl-BE" dirty="0" err="1" smtClean="0">
                <a:solidFill>
                  <a:schemeClr val="accent1"/>
                </a:solidFill>
              </a:rPr>
              <a:t>communciation</a:t>
            </a:r>
            <a:r>
              <a:rPr lang="nl-BE" dirty="0" smtClean="0">
                <a:solidFill>
                  <a:schemeClr val="accent1"/>
                </a:solidFill>
              </a:rPr>
              <a:t> </a:t>
            </a:r>
            <a:r>
              <a:rPr lang="nl-BE" dirty="0" err="1" smtClean="0">
                <a:solidFill>
                  <a:schemeClr val="accent1"/>
                </a:solidFill>
              </a:rPr>
              <a:t>principles</a:t>
            </a:r>
            <a:r>
              <a:rPr lang="nl-BE" b="1" dirty="0" smtClean="0">
                <a:solidFill>
                  <a:schemeClr val="accent1"/>
                </a:solidFill>
              </a:rPr>
              <a:t> </a:t>
            </a:r>
            <a:endParaRPr lang="nl-BE" b="1" dirty="0">
              <a:solidFill>
                <a:schemeClr val="accent1"/>
              </a:solidFill>
            </a:endParaRPr>
          </a:p>
          <a:p>
            <a:pPr marL="971550" lvl="1" indent="-514350">
              <a:buFont typeface="+mj-lt"/>
              <a:buAutoNum type="arabicPeriod"/>
            </a:pPr>
            <a:r>
              <a:rPr lang="nl-BE" dirty="0" smtClean="0">
                <a:solidFill>
                  <a:schemeClr val="accent1"/>
                </a:solidFill>
              </a:rPr>
              <a:t>For </a:t>
            </a:r>
            <a:r>
              <a:rPr lang="nl-BE" dirty="0" err="1" smtClean="0">
                <a:solidFill>
                  <a:schemeClr val="accent1"/>
                </a:solidFill>
              </a:rPr>
              <a:t>sharing</a:t>
            </a:r>
            <a:r>
              <a:rPr lang="nl-BE" dirty="0" smtClean="0">
                <a:solidFill>
                  <a:schemeClr val="accent1"/>
                </a:solidFill>
              </a:rPr>
              <a:t> information</a:t>
            </a:r>
          </a:p>
          <a:p>
            <a:pPr marL="1371600" lvl="2" indent="-514350"/>
            <a:r>
              <a:rPr lang="nl-BE" sz="2200" b="1" dirty="0" err="1" smtClean="0">
                <a:solidFill>
                  <a:schemeClr val="accent1"/>
                </a:solidFill>
              </a:rPr>
              <a:t>Within</a:t>
            </a:r>
            <a:r>
              <a:rPr lang="nl-BE" sz="2200" b="1" dirty="0" smtClean="0">
                <a:solidFill>
                  <a:schemeClr val="accent1"/>
                </a:solidFill>
              </a:rPr>
              <a:t> 	DIFFERENT CARE SECTORS : HEALTH/SOCIAL/MENTAL </a:t>
            </a:r>
            <a:endParaRPr lang="nl-BE" sz="2200" b="1" dirty="0">
              <a:solidFill>
                <a:schemeClr val="accent1"/>
              </a:solidFill>
            </a:endParaRPr>
          </a:p>
          <a:p>
            <a:pPr marL="1371600" lvl="2" indent="-514350"/>
            <a:r>
              <a:rPr lang="nl-BE" b="1" dirty="0" err="1" smtClean="0">
                <a:solidFill>
                  <a:schemeClr val="accent1"/>
                </a:solidFill>
              </a:rPr>
              <a:t>With</a:t>
            </a:r>
            <a:r>
              <a:rPr lang="nl-BE" b="1" dirty="0" smtClean="0">
                <a:solidFill>
                  <a:schemeClr val="accent1"/>
                </a:solidFill>
              </a:rPr>
              <a:t>  	PROTECTION AND LAW ENFORCEMENT</a:t>
            </a:r>
            <a:endParaRPr lang="nl-BE" sz="2100" b="1" dirty="0">
              <a:solidFill>
                <a:schemeClr val="accent1"/>
              </a:solidFill>
            </a:endParaRPr>
          </a:p>
          <a:p>
            <a:endParaRPr lang="nl-BE" dirty="0"/>
          </a:p>
        </p:txBody>
      </p:sp>
      <p:sp>
        <p:nvSpPr>
          <p:cNvPr id="4" name="Tijdelijke aanduiding voor voettekst 3"/>
          <p:cNvSpPr>
            <a:spLocks noGrp="1"/>
          </p:cNvSpPr>
          <p:nvPr>
            <p:ph type="ftr" sz="quarter" idx="11"/>
          </p:nvPr>
        </p:nvSpPr>
        <p:spPr/>
        <p:txBody>
          <a:bodyPr/>
          <a:lstStyle/>
          <a:p>
            <a:r>
              <a:rPr lang="nl-BE" smtClean="0"/>
              <a:t>Module 9</a:t>
            </a:r>
            <a:endParaRPr lang="nl-BE"/>
          </a:p>
        </p:txBody>
      </p:sp>
    </p:spTree>
    <p:extLst>
      <p:ext uri="{BB962C8B-B14F-4D97-AF65-F5344CB8AC3E}">
        <p14:creationId xmlns:p14="http://schemas.microsoft.com/office/powerpoint/2010/main" val="12620326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0"/>
            <a:ext cx="8229600" cy="1143000"/>
          </a:xfrm>
        </p:spPr>
        <p:txBody>
          <a:bodyPr>
            <a:normAutofit fontScale="90000"/>
          </a:bodyPr>
          <a:lstStyle/>
          <a:p>
            <a:r>
              <a:rPr lang="nl-BE" dirty="0" smtClean="0"/>
              <a:t/>
            </a:r>
            <a:br>
              <a:rPr lang="nl-BE" dirty="0" smtClean="0"/>
            </a:br>
            <a:r>
              <a:rPr lang="nl-BE" u="sng" dirty="0" smtClean="0"/>
              <a:t>Attention </a:t>
            </a:r>
            <a:r>
              <a:rPr lang="nl-BE" u="sng" dirty="0" err="1" smtClean="0"/>
              <a:t>to</a:t>
            </a:r>
            <a:r>
              <a:rPr lang="nl-BE" u="sng" dirty="0" smtClean="0"/>
              <a:t> :</a:t>
            </a:r>
            <a:r>
              <a:rPr lang="nl-BE" dirty="0" smtClean="0"/>
              <a:t/>
            </a:r>
            <a:br>
              <a:rPr lang="nl-BE" dirty="0" smtClean="0"/>
            </a:br>
            <a:r>
              <a:rPr lang="nl-BE" dirty="0" smtClean="0"/>
              <a:t>Context, </a:t>
            </a:r>
            <a:r>
              <a:rPr lang="nl-BE" dirty="0" err="1" smtClean="0"/>
              <a:t>vulnerability</a:t>
            </a:r>
            <a:r>
              <a:rPr lang="nl-BE" dirty="0" smtClean="0"/>
              <a:t> </a:t>
            </a:r>
            <a:br>
              <a:rPr lang="nl-BE" dirty="0" smtClean="0"/>
            </a:br>
            <a:r>
              <a:rPr lang="nl-BE" dirty="0" err="1" smtClean="0"/>
              <a:t>and</a:t>
            </a:r>
            <a:r>
              <a:rPr lang="nl-BE" dirty="0" smtClean="0"/>
              <a:t> </a:t>
            </a:r>
            <a:r>
              <a:rPr lang="nl-BE" dirty="0" err="1" smtClean="0"/>
              <a:t>multi-problem</a:t>
            </a:r>
            <a:r>
              <a:rPr lang="nl-BE" dirty="0" smtClean="0"/>
              <a:t> </a:t>
            </a:r>
            <a:r>
              <a:rPr lang="nl-BE" dirty="0" err="1" smtClean="0"/>
              <a:t>situations</a:t>
            </a:r>
            <a:endParaRPr lang="nl-BE" dirty="0"/>
          </a:p>
        </p:txBody>
      </p:sp>
      <p:graphicFrame>
        <p:nvGraphicFramePr>
          <p:cNvPr id="3" name="Diagram 2"/>
          <p:cNvGraphicFramePr/>
          <p:nvPr>
            <p:extLst>
              <p:ext uri="{D42A27DB-BD31-4B8C-83A1-F6EECF244321}">
                <p14:modId xmlns:p14="http://schemas.microsoft.com/office/powerpoint/2010/main" val="1986559152"/>
              </p:ext>
            </p:extLst>
          </p:nvPr>
        </p:nvGraphicFramePr>
        <p:xfrm>
          <a:off x="1547664" y="198884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858506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548680"/>
            <a:ext cx="8229600" cy="5481417"/>
          </a:xfrm>
          <a:solidFill>
            <a:schemeClr val="accent1">
              <a:lumMod val="40000"/>
              <a:lumOff val="60000"/>
            </a:schemeClr>
          </a:solidFill>
        </p:spPr>
        <p:txBody>
          <a:bodyPr>
            <a:normAutofit fontScale="90000"/>
          </a:bodyPr>
          <a:lstStyle/>
          <a:p>
            <a:r>
              <a:rPr lang="nl-BE" dirty="0" err="1" smtClean="0"/>
              <a:t>Presentions</a:t>
            </a:r>
            <a:r>
              <a:rPr lang="nl-BE" dirty="0" smtClean="0"/>
              <a:t> of family </a:t>
            </a:r>
            <a:r>
              <a:rPr lang="nl-BE" dirty="0" err="1" smtClean="0"/>
              <a:t>violence</a:t>
            </a:r>
            <a:r>
              <a:rPr lang="nl-BE" dirty="0" smtClean="0"/>
              <a:t> </a:t>
            </a:r>
            <a:r>
              <a:rPr lang="nl-BE" dirty="0" err="1" smtClean="0"/>
              <a:t>often</a:t>
            </a:r>
            <a:r>
              <a:rPr lang="nl-BE" dirty="0" smtClean="0"/>
              <a:t> are </a:t>
            </a:r>
            <a:r>
              <a:rPr lang="nl-BE" dirty="0" err="1" smtClean="0"/>
              <a:t>emotional</a:t>
            </a:r>
            <a:r>
              <a:rPr lang="nl-BE" dirty="0" smtClean="0"/>
              <a:t> , </a:t>
            </a:r>
            <a:r>
              <a:rPr lang="nl-BE" dirty="0" err="1" smtClean="0"/>
              <a:t>mental</a:t>
            </a:r>
            <a:r>
              <a:rPr lang="nl-BE" dirty="0" smtClean="0"/>
              <a:t> or </a:t>
            </a:r>
            <a:r>
              <a:rPr lang="nl-BE" dirty="0" err="1" smtClean="0"/>
              <a:t>behavioral</a:t>
            </a:r>
            <a:r>
              <a:rPr lang="nl-BE" dirty="0" smtClean="0"/>
              <a:t> </a:t>
            </a:r>
            <a:r>
              <a:rPr lang="nl-BE" dirty="0" err="1" smtClean="0"/>
              <a:t>consequences</a:t>
            </a:r>
            <a:r>
              <a:rPr lang="nl-BE" dirty="0" smtClean="0"/>
              <a:t> of family </a:t>
            </a:r>
            <a:r>
              <a:rPr lang="nl-BE" dirty="0" err="1" smtClean="0"/>
              <a:t>tensions</a:t>
            </a:r>
            <a:r>
              <a:rPr lang="nl-BE" dirty="0" smtClean="0"/>
              <a:t> </a:t>
            </a:r>
            <a:r>
              <a:rPr lang="nl-BE" dirty="0" err="1" smtClean="0"/>
              <a:t>and</a:t>
            </a:r>
            <a:r>
              <a:rPr lang="nl-BE" dirty="0" smtClean="0"/>
              <a:t> </a:t>
            </a:r>
            <a:r>
              <a:rPr lang="nl-BE" dirty="0" err="1" smtClean="0"/>
              <a:t>disputes</a:t>
            </a:r>
            <a:r>
              <a:rPr lang="nl-BE" dirty="0" smtClean="0"/>
              <a:t>, </a:t>
            </a:r>
            <a:r>
              <a:rPr lang="nl-BE" dirty="0" err="1" smtClean="0"/>
              <a:t>being</a:t>
            </a:r>
            <a:r>
              <a:rPr lang="nl-BE" dirty="0" smtClean="0"/>
              <a:t> </a:t>
            </a:r>
            <a:r>
              <a:rPr lang="nl-BE" dirty="0" err="1" smtClean="0"/>
              <a:t>it</a:t>
            </a:r>
            <a:r>
              <a:rPr lang="nl-BE" dirty="0" smtClean="0"/>
              <a:t> </a:t>
            </a:r>
            <a:r>
              <a:rPr lang="nl-BE" dirty="0" err="1" smtClean="0"/>
              <a:t>child</a:t>
            </a:r>
            <a:r>
              <a:rPr lang="nl-BE" dirty="0" smtClean="0"/>
              <a:t> </a:t>
            </a:r>
            <a:r>
              <a:rPr lang="nl-BE" dirty="0" err="1" smtClean="0"/>
              <a:t>abuse</a:t>
            </a:r>
            <a:r>
              <a:rPr lang="nl-BE" dirty="0" smtClean="0"/>
              <a:t>, </a:t>
            </a:r>
            <a:r>
              <a:rPr lang="nl-BE" dirty="0" err="1" smtClean="0"/>
              <a:t>elder</a:t>
            </a:r>
            <a:r>
              <a:rPr lang="nl-BE" dirty="0" smtClean="0"/>
              <a:t> </a:t>
            </a:r>
            <a:r>
              <a:rPr lang="nl-BE" dirty="0" err="1" smtClean="0"/>
              <a:t>abuse</a:t>
            </a:r>
            <a:r>
              <a:rPr lang="nl-BE" dirty="0" smtClean="0"/>
              <a:t> or </a:t>
            </a:r>
            <a:r>
              <a:rPr lang="nl-BE" dirty="0" err="1" smtClean="0"/>
              <a:t>intimate</a:t>
            </a:r>
            <a:r>
              <a:rPr lang="nl-BE" dirty="0" smtClean="0"/>
              <a:t> partner </a:t>
            </a:r>
            <a:r>
              <a:rPr lang="nl-BE" dirty="0" err="1" smtClean="0"/>
              <a:t>violence</a:t>
            </a:r>
            <a:r>
              <a:rPr lang="nl-BE" dirty="0" smtClean="0"/>
              <a:t>.</a:t>
            </a:r>
            <a:br>
              <a:rPr lang="nl-BE" dirty="0" smtClean="0"/>
            </a:br>
            <a:r>
              <a:rPr lang="nl-BE" dirty="0" smtClean="0"/>
              <a:t> </a:t>
            </a:r>
            <a:br>
              <a:rPr lang="nl-BE" dirty="0" smtClean="0"/>
            </a:br>
            <a:r>
              <a:rPr lang="nl-BE" dirty="0" smtClean="0"/>
              <a:t>Health care sector </a:t>
            </a:r>
            <a:r>
              <a:rPr lang="nl-BE" dirty="0" err="1" smtClean="0"/>
              <a:t>needs</a:t>
            </a:r>
            <a:r>
              <a:rPr lang="nl-BE" dirty="0" smtClean="0"/>
              <a:t> </a:t>
            </a:r>
            <a:r>
              <a:rPr lang="nl-BE" dirty="0" err="1" smtClean="0"/>
              <a:t>to</a:t>
            </a:r>
            <a:r>
              <a:rPr lang="nl-BE" dirty="0" smtClean="0"/>
              <a:t> </a:t>
            </a:r>
            <a:r>
              <a:rPr lang="nl-BE" dirty="0" err="1" smtClean="0"/>
              <a:t>be</a:t>
            </a:r>
            <a:r>
              <a:rPr lang="nl-BE" dirty="0" smtClean="0"/>
              <a:t> </a:t>
            </a:r>
            <a:r>
              <a:rPr lang="nl-BE" dirty="0" err="1" smtClean="0"/>
              <a:t>taught</a:t>
            </a:r>
            <a:r>
              <a:rPr lang="nl-BE" dirty="0" smtClean="0"/>
              <a:t/>
            </a:r>
            <a:br>
              <a:rPr lang="nl-BE" dirty="0" smtClean="0"/>
            </a:br>
            <a:r>
              <a:rPr lang="nl-BE" dirty="0" err="1" smtClean="0"/>
              <a:t>to</a:t>
            </a:r>
            <a:r>
              <a:rPr lang="nl-BE" dirty="0" smtClean="0"/>
              <a:t> </a:t>
            </a:r>
            <a:r>
              <a:rPr lang="nl-BE" dirty="0" err="1" smtClean="0"/>
              <a:t>leave</a:t>
            </a:r>
            <a:r>
              <a:rPr lang="nl-BE" dirty="0" smtClean="0"/>
              <a:t> </a:t>
            </a:r>
            <a:r>
              <a:rPr lang="nl-BE" dirty="0" err="1" smtClean="0"/>
              <a:t>one</a:t>
            </a:r>
            <a:r>
              <a:rPr lang="nl-BE" dirty="0" smtClean="0"/>
              <a:t> </a:t>
            </a:r>
            <a:r>
              <a:rPr lang="nl-BE" dirty="0" err="1" smtClean="0"/>
              <a:t>problem</a:t>
            </a:r>
            <a:r>
              <a:rPr lang="nl-BE" dirty="0" smtClean="0"/>
              <a:t> </a:t>
            </a:r>
            <a:r>
              <a:rPr lang="nl-BE" dirty="0" err="1" smtClean="0"/>
              <a:t>focussed</a:t>
            </a:r>
            <a:r>
              <a:rPr lang="nl-BE" dirty="0" smtClean="0"/>
              <a:t> </a:t>
            </a:r>
            <a:r>
              <a:rPr lang="nl-BE" dirty="0" err="1" smtClean="0"/>
              <a:t>diagnostic</a:t>
            </a:r>
            <a:r>
              <a:rPr lang="nl-BE" dirty="0" smtClean="0"/>
              <a:t> </a:t>
            </a:r>
            <a:r>
              <a:rPr lang="nl-BE" dirty="0" err="1" smtClean="0"/>
              <a:t>reasoning</a:t>
            </a:r>
            <a:endParaRPr lang="nl-BE" dirty="0"/>
          </a:p>
        </p:txBody>
      </p:sp>
    </p:spTree>
    <p:extLst>
      <p:ext uri="{BB962C8B-B14F-4D97-AF65-F5344CB8AC3E}">
        <p14:creationId xmlns:p14="http://schemas.microsoft.com/office/powerpoint/2010/main" val="36715715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171694" y="834900"/>
            <a:ext cx="3533775" cy="760095"/>
          </a:xfrm>
          <a:prstGeom prst="rect">
            <a:avLst/>
          </a:prstGeom>
        </p:spPr>
        <p:txBody>
          <a:bodyPr vert="horz" wrap="square" lIns="0" tIns="0" rIns="0" bIns="0" rtlCol="0">
            <a:spAutoFit/>
          </a:bodyPr>
          <a:lstStyle/>
          <a:p>
            <a:pPr marL="428625" marR="5080" indent="-416559">
              <a:lnSpc>
                <a:spcPct val="101699"/>
              </a:lnSpc>
            </a:pPr>
            <a:r>
              <a:rPr lang="nl-BE" sz="2450" b="1" spc="10" dirty="0" smtClean="0">
                <a:solidFill>
                  <a:srgbClr val="000000"/>
                </a:solidFill>
                <a:latin typeface="Tahoma"/>
                <a:cs typeface="Tahoma"/>
              </a:rPr>
              <a:t>WONCA</a:t>
            </a:r>
            <a:r>
              <a:rPr sz="2450" b="1" spc="10" dirty="0" smtClean="0">
                <a:solidFill>
                  <a:srgbClr val="000000"/>
                </a:solidFill>
                <a:latin typeface="Tahoma"/>
                <a:cs typeface="Tahoma"/>
              </a:rPr>
              <a:t> </a:t>
            </a:r>
            <a:r>
              <a:rPr sz="2450" b="1" spc="15" dirty="0">
                <a:solidFill>
                  <a:srgbClr val="000000"/>
                </a:solidFill>
                <a:latin typeface="Tahoma"/>
                <a:cs typeface="Tahoma"/>
              </a:rPr>
              <a:t>STATEMENT  </a:t>
            </a:r>
            <a:r>
              <a:rPr sz="2450" b="1" spc="15" dirty="0">
                <a:solidFill>
                  <a:srgbClr val="C0504D"/>
                </a:solidFill>
                <a:latin typeface="Tahoma"/>
                <a:cs typeface="Tahoma"/>
              </a:rPr>
              <a:t>IDENTIFICATION</a:t>
            </a:r>
            <a:endParaRPr sz="2450" dirty="0">
              <a:latin typeface="Tahoma"/>
              <a:cs typeface="Tahoma"/>
            </a:endParaRPr>
          </a:p>
        </p:txBody>
      </p:sp>
      <p:sp>
        <p:nvSpPr>
          <p:cNvPr id="3" name="object 3"/>
          <p:cNvSpPr/>
          <p:nvPr/>
        </p:nvSpPr>
        <p:spPr>
          <a:xfrm>
            <a:off x="7575804" y="27432"/>
            <a:ext cx="1522476" cy="813816"/>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186334" y="225932"/>
            <a:ext cx="3026664" cy="1943100"/>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186334" y="1623949"/>
            <a:ext cx="8402955" cy="5186680"/>
          </a:xfrm>
          <a:prstGeom prst="rect">
            <a:avLst/>
          </a:prstGeom>
        </p:spPr>
        <p:txBody>
          <a:bodyPr vert="horz" wrap="square" lIns="0" tIns="0" rIns="0" bIns="0" rtlCol="0">
            <a:spAutoFit/>
          </a:bodyPr>
          <a:lstStyle/>
          <a:p>
            <a:pPr marL="5478145" marR="5080" indent="-370840">
              <a:lnSpc>
                <a:spcPts val="2880"/>
              </a:lnSpc>
            </a:pPr>
            <a:r>
              <a:rPr lang="nl-BE" sz="2450" b="1" spc="15" dirty="0" smtClean="0">
                <a:latin typeface="Tahoma"/>
                <a:cs typeface="Tahoma"/>
              </a:rPr>
              <a:t>		     </a:t>
            </a:r>
            <a:r>
              <a:rPr sz="2450" b="1" spc="15" dirty="0" smtClean="0">
                <a:latin typeface="Tahoma"/>
                <a:cs typeface="Tahoma"/>
              </a:rPr>
              <a:t>EUROPREV ISTANBUL</a:t>
            </a:r>
            <a:r>
              <a:rPr sz="2450" b="1" spc="45" dirty="0" smtClean="0">
                <a:latin typeface="Tahoma"/>
                <a:cs typeface="Tahoma"/>
              </a:rPr>
              <a:t> </a:t>
            </a:r>
            <a:r>
              <a:rPr sz="2450" b="1" spc="20" dirty="0">
                <a:latin typeface="Tahoma"/>
                <a:cs typeface="Tahoma"/>
              </a:rPr>
              <a:t>2015</a:t>
            </a:r>
            <a:endParaRPr sz="2450" dirty="0">
              <a:latin typeface="Tahoma"/>
              <a:cs typeface="Tahoma"/>
            </a:endParaRPr>
          </a:p>
          <a:p>
            <a:pPr marL="529590" marR="467995" indent="-516890">
              <a:lnSpc>
                <a:spcPts val="2920"/>
              </a:lnSpc>
              <a:spcBef>
                <a:spcPts val="1720"/>
              </a:spcBef>
              <a:buAutoNum type="arabicPeriod"/>
              <a:tabLst>
                <a:tab pos="530225" algn="l"/>
              </a:tabLst>
            </a:pPr>
            <a:r>
              <a:rPr sz="2700" spc="-15" dirty="0">
                <a:latin typeface="Calibri"/>
                <a:cs typeface="Calibri"/>
              </a:rPr>
              <a:t>Further </a:t>
            </a:r>
            <a:r>
              <a:rPr sz="2700" spc="-20" dirty="0">
                <a:latin typeface="Calibri"/>
                <a:cs typeface="Calibri"/>
              </a:rPr>
              <a:t>studies </a:t>
            </a:r>
            <a:r>
              <a:rPr sz="2700" spc="-15" dirty="0">
                <a:latin typeface="Calibri"/>
                <a:cs typeface="Calibri"/>
              </a:rPr>
              <a:t>are </a:t>
            </a:r>
            <a:r>
              <a:rPr sz="2700" spc="-20" dirty="0">
                <a:latin typeface="Calibri"/>
                <a:cs typeface="Calibri"/>
              </a:rPr>
              <a:t>required to </a:t>
            </a:r>
            <a:r>
              <a:rPr sz="2700" spc="-15" dirty="0">
                <a:latin typeface="Calibri"/>
                <a:cs typeface="Calibri"/>
              </a:rPr>
              <a:t>improve identification  </a:t>
            </a:r>
            <a:r>
              <a:rPr sz="2700" spc="5" dirty="0">
                <a:latin typeface="Calibri"/>
                <a:cs typeface="Calibri"/>
              </a:rPr>
              <a:t>of </a:t>
            </a:r>
            <a:r>
              <a:rPr sz="2700" spc="-5" dirty="0">
                <a:latin typeface="Calibri"/>
                <a:cs typeface="Calibri"/>
              </a:rPr>
              <a:t>FV in </a:t>
            </a:r>
            <a:r>
              <a:rPr sz="2700" spc="5" dirty="0">
                <a:latin typeface="Calibri"/>
                <a:cs typeface="Calibri"/>
              </a:rPr>
              <a:t>PHC </a:t>
            </a:r>
            <a:r>
              <a:rPr sz="2700" dirty="0">
                <a:latin typeface="Calibri"/>
                <a:cs typeface="Calibri"/>
              </a:rPr>
              <a:t>in </a:t>
            </a:r>
            <a:r>
              <a:rPr sz="2700" spc="-20" dirty="0">
                <a:latin typeface="Calibri"/>
                <a:cs typeface="Calibri"/>
              </a:rPr>
              <a:t>diverse</a:t>
            </a:r>
            <a:r>
              <a:rPr sz="2700" spc="-60" dirty="0">
                <a:latin typeface="Calibri"/>
                <a:cs typeface="Calibri"/>
              </a:rPr>
              <a:t> </a:t>
            </a:r>
            <a:r>
              <a:rPr sz="2700" spc="-15" dirty="0">
                <a:latin typeface="Calibri"/>
                <a:cs typeface="Calibri"/>
              </a:rPr>
              <a:t>settings</a:t>
            </a:r>
            <a:endParaRPr sz="2700" dirty="0">
              <a:latin typeface="Calibri"/>
              <a:cs typeface="Calibri"/>
            </a:endParaRPr>
          </a:p>
          <a:p>
            <a:pPr marL="529590" indent="-516890">
              <a:lnSpc>
                <a:spcPts val="3080"/>
              </a:lnSpc>
              <a:spcBef>
                <a:spcPts val="280"/>
              </a:spcBef>
              <a:buAutoNum type="arabicPeriod"/>
              <a:tabLst>
                <a:tab pos="530225" algn="l"/>
              </a:tabLst>
            </a:pPr>
            <a:r>
              <a:rPr sz="2700" spc="-10" dirty="0">
                <a:latin typeface="Calibri"/>
                <a:cs typeface="Calibri"/>
              </a:rPr>
              <a:t>Such </a:t>
            </a:r>
            <a:r>
              <a:rPr sz="2700" spc="-20" dirty="0">
                <a:solidFill>
                  <a:srgbClr val="4F81BC"/>
                </a:solidFill>
                <a:latin typeface="Calibri"/>
                <a:cs typeface="Calibri"/>
              </a:rPr>
              <a:t>studies </a:t>
            </a:r>
            <a:r>
              <a:rPr sz="2700" spc="-15" dirty="0">
                <a:solidFill>
                  <a:srgbClr val="4F81BC"/>
                </a:solidFill>
                <a:latin typeface="Calibri"/>
                <a:cs typeface="Calibri"/>
              </a:rPr>
              <a:t>need </a:t>
            </a:r>
            <a:r>
              <a:rPr sz="2700" spc="-25" dirty="0">
                <a:solidFill>
                  <a:srgbClr val="4F81BC"/>
                </a:solidFill>
                <a:latin typeface="Calibri"/>
                <a:cs typeface="Calibri"/>
              </a:rPr>
              <a:t>to </a:t>
            </a:r>
            <a:r>
              <a:rPr sz="2700" spc="-10" dirty="0">
                <a:solidFill>
                  <a:srgbClr val="4F81BC"/>
                </a:solidFill>
                <a:latin typeface="Calibri"/>
                <a:cs typeface="Calibri"/>
              </a:rPr>
              <a:t>document </a:t>
            </a:r>
            <a:r>
              <a:rPr sz="2700" spc="-10" dirty="0">
                <a:latin typeface="Calibri"/>
                <a:cs typeface="Calibri"/>
              </a:rPr>
              <a:t>outcomes </a:t>
            </a:r>
            <a:r>
              <a:rPr sz="2700" dirty="0">
                <a:latin typeface="Calibri"/>
                <a:cs typeface="Calibri"/>
              </a:rPr>
              <a:t>as </a:t>
            </a:r>
            <a:r>
              <a:rPr sz="2700" spc="-10" dirty="0">
                <a:latin typeface="Calibri"/>
                <a:cs typeface="Calibri"/>
              </a:rPr>
              <a:t>well</a:t>
            </a:r>
            <a:r>
              <a:rPr sz="2700" spc="175" dirty="0">
                <a:latin typeface="Calibri"/>
                <a:cs typeface="Calibri"/>
              </a:rPr>
              <a:t> </a:t>
            </a:r>
            <a:r>
              <a:rPr sz="2700" dirty="0">
                <a:latin typeface="Calibri"/>
                <a:cs typeface="Calibri"/>
              </a:rPr>
              <a:t>as</a:t>
            </a:r>
          </a:p>
          <a:p>
            <a:pPr marL="529590">
              <a:lnSpc>
                <a:spcPts val="3080"/>
              </a:lnSpc>
            </a:pPr>
            <a:r>
              <a:rPr sz="2700" spc="-15" dirty="0">
                <a:latin typeface="Calibri"/>
                <a:cs typeface="Calibri"/>
              </a:rPr>
              <a:t>potential</a:t>
            </a:r>
            <a:r>
              <a:rPr sz="2700" spc="-55" dirty="0">
                <a:latin typeface="Calibri"/>
                <a:cs typeface="Calibri"/>
              </a:rPr>
              <a:t> </a:t>
            </a:r>
            <a:r>
              <a:rPr sz="2700" spc="-5" dirty="0">
                <a:latin typeface="Calibri"/>
                <a:cs typeface="Calibri"/>
              </a:rPr>
              <a:t>harms;</a:t>
            </a:r>
            <a:endParaRPr sz="2700" dirty="0">
              <a:latin typeface="Calibri"/>
              <a:cs typeface="Calibri"/>
            </a:endParaRPr>
          </a:p>
          <a:p>
            <a:pPr marL="529590" marR="412115" indent="-516890">
              <a:lnSpc>
                <a:spcPct val="90100"/>
              </a:lnSpc>
              <a:spcBef>
                <a:spcPts val="645"/>
              </a:spcBef>
              <a:buAutoNum type="arabicPeriod" startAt="3"/>
              <a:tabLst>
                <a:tab pos="530225" algn="l"/>
                <a:tab pos="4655185" algn="l"/>
              </a:tabLst>
            </a:pPr>
            <a:r>
              <a:rPr sz="2700" spc="-5" dirty="0">
                <a:latin typeface="Calibri"/>
                <a:cs typeface="Calibri"/>
              </a:rPr>
              <a:t>The </a:t>
            </a:r>
            <a:r>
              <a:rPr sz="2700" spc="-15" dirty="0">
                <a:solidFill>
                  <a:srgbClr val="4F81BC"/>
                </a:solidFill>
                <a:latin typeface="Calibri"/>
                <a:cs typeface="Calibri"/>
              </a:rPr>
              <a:t>prevalence </a:t>
            </a:r>
            <a:r>
              <a:rPr sz="2700" spc="5" dirty="0">
                <a:solidFill>
                  <a:srgbClr val="4F81BC"/>
                </a:solidFill>
                <a:latin typeface="Calibri"/>
                <a:cs typeface="Calibri"/>
              </a:rPr>
              <a:t>of </a:t>
            </a:r>
            <a:r>
              <a:rPr sz="2700" spc="-50" dirty="0">
                <a:solidFill>
                  <a:srgbClr val="4F81BC"/>
                </a:solidFill>
                <a:latin typeface="Calibri"/>
                <a:cs typeface="Calibri"/>
              </a:rPr>
              <a:t>IPV, </a:t>
            </a:r>
            <a:r>
              <a:rPr sz="2700" spc="-10" dirty="0">
                <a:latin typeface="Calibri"/>
                <a:cs typeface="Calibri"/>
              </a:rPr>
              <a:t>the </a:t>
            </a:r>
            <a:r>
              <a:rPr sz="2700" spc="-20" dirty="0">
                <a:latin typeface="Calibri"/>
                <a:cs typeface="Calibri"/>
              </a:rPr>
              <a:t>strong </a:t>
            </a:r>
            <a:r>
              <a:rPr sz="2700" spc="-15" dirty="0">
                <a:latin typeface="Calibri"/>
                <a:cs typeface="Calibri"/>
              </a:rPr>
              <a:t>relationship </a:t>
            </a:r>
            <a:r>
              <a:rPr sz="2700" spc="-5" dirty="0">
                <a:latin typeface="Calibri"/>
                <a:cs typeface="Calibri"/>
              </a:rPr>
              <a:t>with  </a:t>
            </a:r>
            <a:r>
              <a:rPr sz="2700" spc="-20" dirty="0">
                <a:latin typeface="Calibri"/>
                <a:cs typeface="Calibri"/>
              </a:rPr>
              <a:t>mental </a:t>
            </a:r>
            <a:r>
              <a:rPr sz="2700" spc="-10" dirty="0">
                <a:latin typeface="Calibri"/>
                <a:cs typeface="Calibri"/>
              </a:rPr>
              <a:t>health </a:t>
            </a:r>
            <a:r>
              <a:rPr sz="2700" spc="-5" dirty="0">
                <a:latin typeface="Calibri"/>
                <a:cs typeface="Calibri"/>
              </a:rPr>
              <a:t>and </a:t>
            </a:r>
            <a:r>
              <a:rPr sz="2700" spc="-10" dirty="0">
                <a:latin typeface="Calibri"/>
                <a:cs typeface="Calibri"/>
              </a:rPr>
              <a:t>the </a:t>
            </a:r>
            <a:r>
              <a:rPr sz="2700" spc="-15" dirty="0">
                <a:latin typeface="Calibri"/>
                <a:cs typeface="Calibri"/>
              </a:rPr>
              <a:t>prooven efficacy </a:t>
            </a:r>
            <a:r>
              <a:rPr sz="2700" spc="5" dirty="0">
                <a:latin typeface="Calibri"/>
                <a:cs typeface="Calibri"/>
              </a:rPr>
              <a:t>of </a:t>
            </a:r>
            <a:r>
              <a:rPr sz="2700" spc="-20" dirty="0">
                <a:latin typeface="Calibri"/>
                <a:cs typeface="Calibri"/>
              </a:rPr>
              <a:t>mental  </a:t>
            </a:r>
            <a:r>
              <a:rPr sz="2700" spc="-10" dirty="0">
                <a:latin typeface="Calibri"/>
                <a:cs typeface="Calibri"/>
              </a:rPr>
              <a:t>health</a:t>
            </a:r>
            <a:r>
              <a:rPr sz="2700" spc="35" dirty="0">
                <a:latin typeface="Calibri"/>
                <a:cs typeface="Calibri"/>
              </a:rPr>
              <a:t> </a:t>
            </a:r>
            <a:r>
              <a:rPr sz="2700" spc="-20" dirty="0">
                <a:latin typeface="Calibri"/>
                <a:cs typeface="Calibri"/>
              </a:rPr>
              <a:t>interventions</a:t>
            </a:r>
            <a:r>
              <a:rPr sz="2700" spc="85" dirty="0">
                <a:latin typeface="Calibri"/>
                <a:cs typeface="Calibri"/>
              </a:rPr>
              <a:t> </a:t>
            </a:r>
            <a:r>
              <a:rPr sz="2700" spc="-20" dirty="0" smtClean="0">
                <a:latin typeface="Calibri"/>
                <a:cs typeface="Calibri"/>
              </a:rPr>
              <a:t>require</a:t>
            </a:r>
            <a:r>
              <a:rPr lang="nl-BE" sz="2700" spc="-20" dirty="0" smtClean="0">
                <a:latin typeface="Calibri"/>
                <a:cs typeface="Calibri"/>
              </a:rPr>
              <a:t> </a:t>
            </a:r>
            <a:r>
              <a:rPr sz="2700" dirty="0" smtClean="0">
                <a:solidFill>
                  <a:srgbClr val="4F81BC"/>
                </a:solidFill>
                <a:latin typeface="Calibri"/>
                <a:cs typeface="Calibri"/>
              </a:rPr>
              <a:t>a</a:t>
            </a:r>
            <a:r>
              <a:rPr sz="2700" spc="-30" dirty="0" smtClean="0">
                <a:solidFill>
                  <a:srgbClr val="4F81BC"/>
                </a:solidFill>
                <a:latin typeface="Calibri"/>
                <a:cs typeface="Calibri"/>
              </a:rPr>
              <a:t> </a:t>
            </a:r>
            <a:r>
              <a:rPr sz="2700" spc="-15" dirty="0">
                <a:solidFill>
                  <a:srgbClr val="4F81BC"/>
                </a:solidFill>
                <a:latin typeface="Calibri"/>
                <a:cs typeface="Calibri"/>
              </a:rPr>
              <a:t>casefinding</a:t>
            </a:r>
            <a:r>
              <a:rPr sz="2700" spc="35" dirty="0">
                <a:solidFill>
                  <a:srgbClr val="4F81BC"/>
                </a:solidFill>
                <a:latin typeface="Calibri"/>
                <a:cs typeface="Calibri"/>
              </a:rPr>
              <a:t> </a:t>
            </a:r>
            <a:r>
              <a:rPr sz="2700" spc="-35" dirty="0">
                <a:solidFill>
                  <a:srgbClr val="4F81BC"/>
                </a:solidFill>
                <a:latin typeface="Calibri"/>
                <a:cs typeface="Calibri"/>
              </a:rPr>
              <a:t>strategy </a:t>
            </a:r>
            <a:r>
              <a:rPr sz="2700" dirty="0">
                <a:solidFill>
                  <a:srgbClr val="4F81BC"/>
                </a:solidFill>
                <a:latin typeface="Calibri"/>
                <a:cs typeface="Calibri"/>
              </a:rPr>
              <a:t> </a:t>
            </a:r>
            <a:r>
              <a:rPr sz="2700" dirty="0">
                <a:latin typeface="Calibri"/>
                <a:cs typeface="Calibri"/>
              </a:rPr>
              <a:t>among </a:t>
            </a:r>
            <a:r>
              <a:rPr sz="2700" spc="-5" dirty="0">
                <a:latin typeface="Calibri"/>
                <a:cs typeface="Calibri"/>
              </a:rPr>
              <a:t>those </a:t>
            </a:r>
            <a:r>
              <a:rPr sz="2700" spc="-20" dirty="0">
                <a:latin typeface="Calibri"/>
                <a:cs typeface="Calibri"/>
              </a:rPr>
              <a:t>at </a:t>
            </a:r>
            <a:r>
              <a:rPr sz="2700" spc="-15" dirty="0">
                <a:latin typeface="Calibri"/>
                <a:cs typeface="Calibri"/>
              </a:rPr>
              <a:t>higher </a:t>
            </a:r>
            <a:r>
              <a:rPr sz="2700" spc="-10" dirty="0">
                <a:latin typeface="Calibri"/>
                <a:cs typeface="Calibri"/>
              </a:rPr>
              <a:t>risk </a:t>
            </a:r>
            <a:r>
              <a:rPr sz="2700" dirty="0">
                <a:latin typeface="Calibri"/>
                <a:cs typeface="Calibri"/>
              </a:rPr>
              <a:t>, </a:t>
            </a:r>
            <a:r>
              <a:rPr sz="2700" spc="-10" dirty="0">
                <a:latin typeface="Calibri"/>
                <a:cs typeface="Calibri"/>
              </a:rPr>
              <a:t>adapted </a:t>
            </a:r>
            <a:r>
              <a:rPr sz="2700" spc="-20" dirty="0">
                <a:latin typeface="Calibri"/>
                <a:cs typeface="Calibri"/>
              </a:rPr>
              <a:t>to </a:t>
            </a:r>
            <a:r>
              <a:rPr sz="2700" spc="-15" dirty="0">
                <a:solidFill>
                  <a:srgbClr val="4F81BC"/>
                </a:solidFill>
                <a:latin typeface="Calibri"/>
                <a:cs typeface="Calibri"/>
              </a:rPr>
              <a:t>cultural  </a:t>
            </a:r>
            <a:r>
              <a:rPr sz="2700" spc="-25" dirty="0">
                <a:solidFill>
                  <a:srgbClr val="4F81BC"/>
                </a:solidFill>
                <a:latin typeface="Calibri"/>
                <a:cs typeface="Calibri"/>
              </a:rPr>
              <a:t>contexts </a:t>
            </a:r>
            <a:r>
              <a:rPr sz="2700" spc="-5" dirty="0">
                <a:latin typeface="Calibri"/>
                <a:cs typeface="Calibri"/>
              </a:rPr>
              <a:t>and </a:t>
            </a:r>
            <a:r>
              <a:rPr sz="2700" spc="-10" dirty="0">
                <a:latin typeface="Calibri"/>
                <a:cs typeface="Calibri"/>
              </a:rPr>
              <a:t>local </a:t>
            </a:r>
            <a:r>
              <a:rPr sz="2700" spc="-15" dirty="0">
                <a:latin typeface="Calibri"/>
                <a:cs typeface="Calibri"/>
              </a:rPr>
              <a:t>settings </a:t>
            </a:r>
            <a:r>
              <a:rPr sz="2700" spc="-5" dirty="0">
                <a:latin typeface="Calibri"/>
                <a:cs typeface="Calibri"/>
              </a:rPr>
              <a:t>in particular </a:t>
            </a:r>
            <a:r>
              <a:rPr sz="2700" dirty="0">
                <a:latin typeface="Calibri"/>
                <a:cs typeface="Calibri"/>
              </a:rPr>
              <a:t>among </a:t>
            </a:r>
            <a:r>
              <a:rPr sz="2700" spc="-5" dirty="0">
                <a:latin typeface="Calibri"/>
                <a:cs typeface="Calibri"/>
              </a:rPr>
              <a:t>close  </a:t>
            </a:r>
            <a:r>
              <a:rPr sz="2700" spc="-15" dirty="0">
                <a:latin typeface="Calibri"/>
                <a:cs typeface="Calibri"/>
              </a:rPr>
              <a:t>relationships </a:t>
            </a:r>
            <a:r>
              <a:rPr sz="2700" spc="-5" dirty="0">
                <a:latin typeface="Calibri"/>
                <a:cs typeface="Calibri"/>
              </a:rPr>
              <a:t>with </a:t>
            </a:r>
            <a:r>
              <a:rPr sz="2700" spc="-20" dirty="0">
                <a:latin typeface="Calibri"/>
                <a:cs typeface="Calibri"/>
              </a:rPr>
              <a:t>mental </a:t>
            </a:r>
            <a:r>
              <a:rPr sz="2700" spc="-10" dirty="0">
                <a:latin typeface="Calibri"/>
                <a:cs typeface="Calibri"/>
              </a:rPr>
              <a:t>health problems </a:t>
            </a:r>
            <a:r>
              <a:rPr sz="2700" spc="-5" dirty="0">
                <a:latin typeface="Calibri"/>
                <a:cs typeface="Calibri"/>
              </a:rPr>
              <a:t>and </a:t>
            </a:r>
            <a:r>
              <a:rPr sz="2700" spc="-10" dirty="0">
                <a:latin typeface="Calibri"/>
                <a:cs typeface="Calibri"/>
              </a:rPr>
              <a:t>during  </a:t>
            </a:r>
            <a:r>
              <a:rPr sz="2700" spc="-20" dirty="0">
                <a:latin typeface="Calibri"/>
                <a:cs typeface="Calibri"/>
              </a:rPr>
              <a:t>perinatal</a:t>
            </a:r>
            <a:r>
              <a:rPr sz="2700" spc="-15" dirty="0">
                <a:latin typeface="Calibri"/>
                <a:cs typeface="Calibri"/>
              </a:rPr>
              <a:t> </a:t>
            </a:r>
            <a:r>
              <a:rPr sz="2700" spc="-20" dirty="0">
                <a:latin typeface="Calibri"/>
                <a:cs typeface="Calibri"/>
              </a:rPr>
              <a:t>care</a:t>
            </a:r>
            <a:endParaRPr sz="2700" dirty="0">
              <a:latin typeface="Calibri"/>
              <a:cs typeface="Calibri"/>
            </a:endParaRPr>
          </a:p>
        </p:txBody>
      </p:sp>
      <p:sp>
        <p:nvSpPr>
          <p:cNvPr id="6" name="object 6"/>
          <p:cNvSpPr/>
          <p:nvPr/>
        </p:nvSpPr>
        <p:spPr>
          <a:xfrm>
            <a:off x="2555776" y="420867"/>
            <a:ext cx="2715768" cy="1979676"/>
          </a:xfrm>
          <a:prstGeom prst="rect">
            <a:avLst/>
          </a:prstGeom>
          <a:blipFill>
            <a:blip r:embed="rId4" cstate="print"/>
            <a:stretch>
              <a:fillRect/>
            </a:stretch>
          </a:blipFill>
        </p:spPr>
        <p:txBody>
          <a:bodyPr wrap="square" lIns="0" tIns="0" rIns="0" bIns="0" rtlCol="0"/>
          <a:lstStyle/>
          <a:p>
            <a:endParaRPr/>
          </a:p>
        </p:txBody>
      </p:sp>
      <p:pic>
        <p:nvPicPr>
          <p:cNvPr id="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419" y="36580"/>
            <a:ext cx="1319710" cy="114452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51936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1844824"/>
            <a:ext cx="5667375" cy="384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079" y="2708920"/>
            <a:ext cx="6219825" cy="383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7744" y="570572"/>
            <a:ext cx="5629275" cy="128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039" y="908663"/>
            <a:ext cx="2216508" cy="1831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11287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5"/>
          <p:cNvSpPr>
            <a:spLocks noGrp="1"/>
          </p:cNvSpPr>
          <p:nvPr>
            <p:ph type="body" idx="1"/>
          </p:nvPr>
        </p:nvSpPr>
        <p:spPr>
          <a:xfrm>
            <a:off x="185531" y="2677302"/>
            <a:ext cx="2637244" cy="639763"/>
          </a:xfrm>
        </p:spPr>
        <p:txBody>
          <a:bodyPr>
            <a:noAutofit/>
          </a:bodyPr>
          <a:lstStyle/>
          <a:p>
            <a:r>
              <a:rPr lang="nl-BE" sz="3200" dirty="0" smtClean="0"/>
              <a:t>Care providers</a:t>
            </a:r>
            <a:endParaRPr lang="nl-BE" sz="3200" dirty="0"/>
          </a:p>
        </p:txBody>
      </p:sp>
      <p:sp>
        <p:nvSpPr>
          <p:cNvPr id="7" name="Tijdelijke aanduiding voor inhoud 6"/>
          <p:cNvSpPr>
            <a:spLocks noGrp="1"/>
          </p:cNvSpPr>
          <p:nvPr>
            <p:ph sz="half" idx="4294967295"/>
          </p:nvPr>
        </p:nvSpPr>
        <p:spPr>
          <a:xfrm>
            <a:off x="0" y="3302279"/>
            <a:ext cx="3159477" cy="3951288"/>
          </a:xfrm>
          <a:prstGeom prst="rect">
            <a:avLst/>
          </a:prstGeom>
        </p:spPr>
        <p:txBody>
          <a:bodyPr/>
          <a:lstStyle/>
          <a:p>
            <a:pPr marL="457200" indent="-457200">
              <a:buFont typeface="+mj-lt"/>
              <a:buAutoNum type="arabicPeriod"/>
            </a:pPr>
            <a:r>
              <a:rPr lang="nl-BE" sz="3000" dirty="0" err="1" smtClean="0"/>
              <a:t>Ask</a:t>
            </a:r>
            <a:endParaRPr lang="nl-BE" sz="3000" dirty="0" smtClean="0"/>
          </a:p>
          <a:p>
            <a:pPr marL="457200" indent="-457200">
              <a:buFont typeface="+mj-lt"/>
              <a:buAutoNum type="arabicPeriod"/>
            </a:pPr>
            <a:r>
              <a:rPr lang="nl-BE" sz="3000" dirty="0" err="1" smtClean="0"/>
              <a:t>Assess</a:t>
            </a:r>
            <a:endParaRPr lang="nl-BE" sz="3000" dirty="0" smtClean="0"/>
          </a:p>
          <a:p>
            <a:pPr marL="457200" indent="-457200">
              <a:buFont typeface="+mj-lt"/>
              <a:buAutoNum type="arabicPeriod"/>
            </a:pPr>
            <a:r>
              <a:rPr lang="nl-BE" sz="3000" dirty="0" err="1" smtClean="0"/>
              <a:t>Advice</a:t>
            </a:r>
            <a:r>
              <a:rPr lang="nl-BE" sz="3000" dirty="0" smtClean="0"/>
              <a:t> &amp;</a:t>
            </a:r>
            <a:r>
              <a:rPr lang="nl-BE" sz="3000" dirty="0" err="1" smtClean="0"/>
              <a:t>Agree</a:t>
            </a:r>
            <a:endParaRPr lang="nl-BE" sz="3000" dirty="0" smtClean="0"/>
          </a:p>
          <a:p>
            <a:pPr marL="457200" indent="-457200">
              <a:buFont typeface="+mj-lt"/>
              <a:buAutoNum type="arabicPeriod"/>
            </a:pPr>
            <a:r>
              <a:rPr lang="nl-BE" sz="3000" dirty="0" smtClean="0"/>
              <a:t>Assist</a:t>
            </a:r>
          </a:p>
          <a:p>
            <a:pPr marL="457200" indent="-457200">
              <a:buFont typeface="+mj-lt"/>
              <a:buAutoNum type="arabicPeriod"/>
            </a:pPr>
            <a:r>
              <a:rPr lang="nl-BE" sz="3000" dirty="0" err="1" smtClean="0"/>
              <a:t>Arrange</a:t>
            </a:r>
            <a:endParaRPr lang="nl-BE" sz="3000" dirty="0" smtClean="0"/>
          </a:p>
          <a:p>
            <a:pPr marL="457200" indent="-457200">
              <a:buFont typeface="+mj-lt"/>
              <a:buAutoNum type="arabicPeriod"/>
            </a:pPr>
            <a:endParaRPr lang="nl-BE" dirty="0" smtClean="0"/>
          </a:p>
        </p:txBody>
      </p:sp>
      <p:sp>
        <p:nvSpPr>
          <p:cNvPr id="16" name="Tijdelijke aanduiding voor tekst 15"/>
          <p:cNvSpPr>
            <a:spLocks noGrp="1"/>
          </p:cNvSpPr>
          <p:nvPr>
            <p:ph type="body" sz="quarter" idx="3"/>
          </p:nvPr>
        </p:nvSpPr>
        <p:spPr>
          <a:xfrm>
            <a:off x="6732240" y="2619109"/>
            <a:ext cx="2645755" cy="639763"/>
          </a:xfrm>
        </p:spPr>
        <p:txBody>
          <a:bodyPr/>
          <a:lstStyle/>
          <a:p>
            <a:r>
              <a:rPr lang="nl-BE" sz="2000" dirty="0" smtClean="0"/>
              <a:t>   </a:t>
            </a:r>
            <a:r>
              <a:rPr lang="nl-BE" sz="3200" dirty="0" err="1" smtClean="0"/>
              <a:t>Practice</a:t>
            </a:r>
            <a:endParaRPr lang="nl-BE" sz="3200" dirty="0"/>
          </a:p>
        </p:txBody>
      </p:sp>
      <p:sp>
        <p:nvSpPr>
          <p:cNvPr id="17" name="Tijdelijke aanduiding voor inhoud 16"/>
          <p:cNvSpPr>
            <a:spLocks noGrp="1"/>
          </p:cNvSpPr>
          <p:nvPr>
            <p:ph sz="quarter" idx="4294967295"/>
          </p:nvPr>
        </p:nvSpPr>
        <p:spPr>
          <a:xfrm>
            <a:off x="6912030" y="3302279"/>
            <a:ext cx="3528392" cy="4287581"/>
          </a:xfrm>
          <a:prstGeom prst="rect">
            <a:avLst/>
          </a:prstGeom>
        </p:spPr>
        <p:txBody>
          <a:bodyPr>
            <a:normAutofit/>
          </a:bodyPr>
          <a:lstStyle/>
          <a:p>
            <a:pPr marL="457200" indent="-457200">
              <a:buFont typeface="+mj-lt"/>
              <a:buAutoNum type="arabicPeriod"/>
            </a:pPr>
            <a:r>
              <a:rPr lang="nl-BE" sz="3000" dirty="0" smtClean="0"/>
              <a:t>Audit</a:t>
            </a:r>
          </a:p>
          <a:p>
            <a:pPr marL="457200" indent="-457200">
              <a:buFont typeface="+mj-lt"/>
              <a:buAutoNum type="arabicPeriod"/>
            </a:pPr>
            <a:r>
              <a:rPr lang="nl-BE" sz="3000" dirty="0" err="1" smtClean="0"/>
              <a:t>Engage</a:t>
            </a:r>
            <a:endParaRPr lang="nl-BE" sz="3000" dirty="0" smtClean="0"/>
          </a:p>
          <a:p>
            <a:pPr marL="457200" indent="-457200">
              <a:buFont typeface="+mj-lt"/>
              <a:buAutoNum type="arabicPeriod"/>
            </a:pPr>
            <a:r>
              <a:rPr lang="nl-BE" sz="3000" dirty="0" smtClean="0"/>
              <a:t>Share</a:t>
            </a:r>
          </a:p>
          <a:p>
            <a:pPr marL="457200" indent="-457200">
              <a:buFont typeface="+mj-lt"/>
              <a:buAutoNum type="arabicPeriod"/>
            </a:pPr>
            <a:r>
              <a:rPr lang="nl-BE" sz="3000" dirty="0" err="1" smtClean="0"/>
              <a:t>Rearrange</a:t>
            </a:r>
            <a:endParaRPr lang="nl-BE" sz="3000" dirty="0" smtClean="0"/>
          </a:p>
          <a:p>
            <a:pPr marL="457200" indent="-457200">
              <a:buFont typeface="+mj-lt"/>
              <a:buAutoNum type="arabicPeriod"/>
            </a:pPr>
            <a:r>
              <a:rPr lang="nl-BE" sz="3000" dirty="0" smtClean="0"/>
              <a:t>Manage </a:t>
            </a:r>
            <a:endParaRPr lang="nl-BE" sz="3000" dirty="0"/>
          </a:p>
        </p:txBody>
      </p:sp>
      <p:sp>
        <p:nvSpPr>
          <p:cNvPr id="8" name="Titel 4"/>
          <p:cNvSpPr txBox="1">
            <a:spLocks/>
          </p:cNvSpPr>
          <p:nvPr/>
        </p:nvSpPr>
        <p:spPr>
          <a:xfrm>
            <a:off x="3923928" y="2636030"/>
            <a:ext cx="1728192" cy="666249"/>
          </a:xfrm>
          <a:prstGeom prst="rect">
            <a:avLst/>
          </a:prstGeom>
        </p:spPr>
        <p:txBody>
          <a:bodyPr vert="horz" lIns="91440" tIns="45720" rIns="91440" bIns="45720" rtlCol="0" anchor="b">
            <a:noAutofit/>
          </a:bodyPr>
          <a:lstStyle>
            <a:lvl1pPr algn="l" defTabSz="914400" rtl="0" eaLnBrk="1" latinLnBrk="0" hangingPunct="1">
              <a:spcBef>
                <a:spcPct val="0"/>
              </a:spcBef>
              <a:buNone/>
              <a:defRPr sz="2000" b="1" kern="1200">
                <a:solidFill>
                  <a:schemeClr val="tx1"/>
                </a:solidFill>
                <a:latin typeface="+mj-lt"/>
                <a:ea typeface="+mj-ea"/>
                <a:cs typeface="+mj-cs"/>
              </a:defRPr>
            </a:lvl1pPr>
          </a:lstStyle>
          <a:p>
            <a:r>
              <a:rPr lang="nl-BE" sz="3200" dirty="0" smtClean="0"/>
              <a:t>Client(s)</a:t>
            </a:r>
            <a:endParaRPr lang="nl-BE" sz="3200" dirty="0"/>
          </a:p>
        </p:txBody>
      </p:sp>
      <p:sp>
        <p:nvSpPr>
          <p:cNvPr id="9" name="Titel 4"/>
          <p:cNvSpPr txBox="1">
            <a:spLocks/>
          </p:cNvSpPr>
          <p:nvPr/>
        </p:nvSpPr>
        <p:spPr>
          <a:xfrm>
            <a:off x="3923930" y="5651661"/>
            <a:ext cx="1296143" cy="522233"/>
          </a:xfrm>
          <a:prstGeom prst="rect">
            <a:avLst/>
          </a:prstGeom>
        </p:spPr>
        <p:txBody>
          <a:bodyPr vert="horz" lIns="91440" tIns="45720" rIns="91440" bIns="45720" rtlCol="0" anchor="b">
            <a:normAutofit/>
          </a:bodyPr>
          <a:lstStyle>
            <a:lvl1pPr algn="l" defTabSz="914400" rtl="0" eaLnBrk="1" latinLnBrk="0" hangingPunct="1">
              <a:spcBef>
                <a:spcPct val="0"/>
              </a:spcBef>
              <a:buNone/>
              <a:defRPr sz="2000" b="1" kern="1200">
                <a:solidFill>
                  <a:schemeClr val="tx1"/>
                </a:solidFill>
                <a:latin typeface="+mj-lt"/>
                <a:ea typeface="+mj-ea"/>
                <a:cs typeface="+mj-cs"/>
              </a:defRPr>
            </a:lvl1pPr>
          </a:lstStyle>
          <a:p>
            <a:endParaRPr lang="nl-BE" dirty="0"/>
          </a:p>
        </p:txBody>
      </p:sp>
      <p:sp>
        <p:nvSpPr>
          <p:cNvPr id="12" name="Titel 4"/>
          <p:cNvSpPr txBox="1">
            <a:spLocks/>
          </p:cNvSpPr>
          <p:nvPr/>
        </p:nvSpPr>
        <p:spPr>
          <a:xfrm>
            <a:off x="2843810" y="2804488"/>
            <a:ext cx="4320478" cy="3539893"/>
          </a:xfrm>
          <a:prstGeom prst="rect">
            <a:avLst/>
          </a:prstGeom>
        </p:spPr>
        <p:txBody>
          <a:bodyPr vert="horz" lIns="91440" tIns="45720" rIns="91440" bIns="45720" rtlCol="0" anchor="b">
            <a:normAutofit/>
          </a:bodyPr>
          <a:lstStyle>
            <a:lvl1pPr algn="l" defTabSz="914400" rtl="0" eaLnBrk="1" latinLnBrk="0" hangingPunct="1">
              <a:spcBef>
                <a:spcPct val="0"/>
              </a:spcBef>
              <a:buNone/>
              <a:defRPr sz="2000" b="1" kern="1200">
                <a:solidFill>
                  <a:schemeClr val="tx1"/>
                </a:solidFill>
                <a:latin typeface="+mj-lt"/>
                <a:ea typeface="+mj-ea"/>
                <a:cs typeface="+mj-cs"/>
              </a:defRPr>
            </a:lvl1pPr>
          </a:lstStyle>
          <a:p>
            <a:pPr marL="457200" indent="-457200">
              <a:spcBef>
                <a:spcPts val="768"/>
              </a:spcBef>
              <a:buFont typeface="+mj-lt"/>
              <a:buAutoNum type="arabicPeriod"/>
            </a:pPr>
            <a:r>
              <a:rPr lang="nl-BE" sz="3000" b="0" dirty="0" err="1" smtClean="0"/>
              <a:t>Empathy</a:t>
            </a:r>
            <a:r>
              <a:rPr lang="nl-BE" sz="3000" b="0" dirty="0" smtClean="0"/>
              <a:t>  </a:t>
            </a:r>
            <a:r>
              <a:rPr lang="nl-BE" sz="3000" b="0" dirty="0" smtClean="0">
                <a:solidFill>
                  <a:srgbClr val="34EC46"/>
                </a:solidFill>
              </a:rPr>
              <a:t>I</a:t>
            </a:r>
            <a:r>
              <a:rPr lang="nl-BE" sz="3000" b="0" dirty="0" smtClean="0"/>
              <a:t>dea?</a:t>
            </a:r>
            <a:r>
              <a:rPr lang="nl-BE" sz="3000" b="0" dirty="0" smtClean="0">
                <a:solidFill>
                  <a:srgbClr val="34EC46"/>
                </a:solidFill>
              </a:rPr>
              <a:t> </a:t>
            </a:r>
            <a:endParaRPr lang="nl-BE" sz="3000" b="0" dirty="0">
              <a:solidFill>
                <a:srgbClr val="34EC46"/>
              </a:solidFill>
            </a:endParaRPr>
          </a:p>
          <a:p>
            <a:pPr marL="457200" indent="-457200">
              <a:spcBef>
                <a:spcPts val="768"/>
              </a:spcBef>
              <a:buFont typeface="+mj-lt"/>
              <a:buAutoNum type="arabicPeriod"/>
            </a:pPr>
            <a:r>
              <a:rPr lang="nl-BE" sz="3000" b="0" dirty="0" err="1" smtClean="0">
                <a:latin typeface="+mn-lt"/>
              </a:rPr>
              <a:t>Engage</a:t>
            </a:r>
            <a:r>
              <a:rPr lang="nl-BE" sz="3000" b="0" dirty="0" smtClean="0">
                <a:latin typeface="+mn-lt"/>
              </a:rPr>
              <a:t>     </a:t>
            </a:r>
            <a:r>
              <a:rPr lang="nl-BE" sz="3000" b="0" dirty="0" smtClean="0">
                <a:solidFill>
                  <a:srgbClr val="34EC46"/>
                </a:solidFill>
                <a:latin typeface="+mn-lt"/>
              </a:rPr>
              <a:t>C</a:t>
            </a:r>
            <a:r>
              <a:rPr lang="nl-BE" sz="3000" b="0" dirty="0" smtClean="0">
                <a:latin typeface="+mn-lt"/>
              </a:rPr>
              <a:t>oncern?</a:t>
            </a:r>
            <a:r>
              <a:rPr lang="nl-BE" sz="3000" b="0" dirty="0" smtClean="0">
                <a:solidFill>
                  <a:srgbClr val="34EC46"/>
                </a:solidFill>
                <a:latin typeface="+mn-lt"/>
              </a:rPr>
              <a:t> </a:t>
            </a:r>
            <a:r>
              <a:rPr lang="nl-BE" sz="3000" b="0" dirty="0" smtClean="0">
                <a:latin typeface="+mn-lt"/>
              </a:rPr>
              <a:t> </a:t>
            </a:r>
          </a:p>
          <a:p>
            <a:pPr marL="457200" indent="-457200">
              <a:spcBef>
                <a:spcPts val="768"/>
              </a:spcBef>
              <a:buFont typeface="+mj-lt"/>
              <a:buAutoNum type="arabicPeriod"/>
            </a:pPr>
            <a:r>
              <a:rPr lang="nl-BE" sz="3000" b="0" dirty="0" smtClean="0">
                <a:latin typeface="+mn-lt"/>
              </a:rPr>
              <a:t>Express    </a:t>
            </a:r>
            <a:r>
              <a:rPr lang="nl-BE" sz="3000" b="0" dirty="0" err="1" smtClean="0">
                <a:solidFill>
                  <a:srgbClr val="34EC46"/>
                </a:solidFill>
                <a:latin typeface="+mn-lt"/>
              </a:rPr>
              <a:t>E</a:t>
            </a:r>
            <a:r>
              <a:rPr lang="nl-BE" sz="3000" b="0" dirty="0" err="1" smtClean="0">
                <a:latin typeface="+mn-lt"/>
              </a:rPr>
              <a:t>xpectation</a:t>
            </a:r>
            <a:r>
              <a:rPr lang="nl-BE" sz="3000" b="0" dirty="0" smtClean="0">
                <a:latin typeface="+mn-lt"/>
              </a:rPr>
              <a:t>?</a:t>
            </a:r>
          </a:p>
          <a:p>
            <a:pPr marL="457200" indent="-457200">
              <a:spcBef>
                <a:spcPts val="768"/>
              </a:spcBef>
              <a:buFont typeface="+mj-lt"/>
              <a:buAutoNum type="arabicPeriod"/>
            </a:pPr>
            <a:r>
              <a:rPr lang="nl-BE" sz="3000" b="0" dirty="0" err="1"/>
              <a:t>Enhance</a:t>
            </a:r>
            <a:r>
              <a:rPr lang="nl-BE" sz="3000" b="0" dirty="0"/>
              <a:t> </a:t>
            </a:r>
            <a:r>
              <a:rPr lang="nl-BE" sz="3000" b="0" dirty="0" smtClean="0"/>
              <a:t>  </a:t>
            </a:r>
            <a:r>
              <a:rPr lang="nl-BE" sz="3000" dirty="0" smtClean="0">
                <a:solidFill>
                  <a:schemeClr val="accent1"/>
                </a:solidFill>
                <a:latin typeface="+mn-lt"/>
              </a:rPr>
              <a:t>Impact</a:t>
            </a:r>
          </a:p>
          <a:p>
            <a:pPr marL="457200" indent="-457200">
              <a:spcBef>
                <a:spcPts val="768"/>
              </a:spcBef>
              <a:buFont typeface="+mj-lt"/>
              <a:buAutoNum type="arabicPeriod"/>
            </a:pPr>
            <a:r>
              <a:rPr lang="nl-BE" sz="3000" b="0" dirty="0" err="1" smtClean="0"/>
              <a:t>Empower</a:t>
            </a:r>
            <a:r>
              <a:rPr lang="nl-BE" sz="3000" b="0" dirty="0" smtClean="0">
                <a:solidFill>
                  <a:schemeClr val="accent4">
                    <a:lumMod val="60000"/>
                    <a:lumOff val="40000"/>
                  </a:schemeClr>
                </a:solidFill>
              </a:rPr>
              <a:t> </a:t>
            </a:r>
            <a:r>
              <a:rPr lang="nl-BE" sz="3000" dirty="0" err="1" smtClean="0">
                <a:solidFill>
                  <a:schemeClr val="accent1"/>
                </a:solidFill>
              </a:rPr>
              <a:t>Autonomy</a:t>
            </a:r>
            <a:endParaRPr lang="nl-BE" sz="3000" dirty="0">
              <a:solidFill>
                <a:schemeClr val="accent1"/>
              </a:solidFill>
              <a:latin typeface="+mn-lt"/>
            </a:endParaRPr>
          </a:p>
          <a:p>
            <a:pPr marL="457200" indent="-457200">
              <a:buFont typeface="+mj-lt"/>
              <a:buAutoNum type="arabicPeriod"/>
            </a:pPr>
            <a:endParaRPr lang="nl-BE" dirty="0"/>
          </a:p>
        </p:txBody>
      </p:sp>
      <p:sp>
        <p:nvSpPr>
          <p:cNvPr id="14" name="Titel 4"/>
          <p:cNvSpPr txBox="1">
            <a:spLocks/>
          </p:cNvSpPr>
          <p:nvPr/>
        </p:nvSpPr>
        <p:spPr>
          <a:xfrm>
            <a:off x="2195739" y="4755690"/>
            <a:ext cx="1296143" cy="522233"/>
          </a:xfrm>
          <a:prstGeom prst="rect">
            <a:avLst/>
          </a:prstGeom>
        </p:spPr>
        <p:txBody>
          <a:bodyPr vert="horz" lIns="91440" tIns="45720" rIns="91440" bIns="45720" rtlCol="0" anchor="b">
            <a:normAutofit/>
          </a:bodyPr>
          <a:lstStyle>
            <a:lvl1pPr algn="l" defTabSz="914400" rtl="0" eaLnBrk="1" latinLnBrk="0" hangingPunct="1">
              <a:spcBef>
                <a:spcPct val="0"/>
              </a:spcBef>
              <a:buNone/>
              <a:defRPr sz="2000" b="1" kern="1200">
                <a:solidFill>
                  <a:schemeClr val="tx1"/>
                </a:solidFill>
                <a:latin typeface="+mj-lt"/>
                <a:ea typeface="+mj-ea"/>
                <a:cs typeface="+mj-cs"/>
              </a:defRPr>
            </a:lvl1pPr>
          </a:lstStyle>
          <a:p>
            <a:endParaRPr lang="nl-BE" dirty="0"/>
          </a:p>
        </p:txBody>
      </p:sp>
      <p:pic>
        <p:nvPicPr>
          <p:cNvPr id="19" name="Afbeelding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260648"/>
            <a:ext cx="1656184" cy="1152128"/>
          </a:xfrm>
          <a:prstGeom prst="rect">
            <a:avLst/>
          </a:prstGeom>
        </p:spPr>
      </p:pic>
      <p:sp>
        <p:nvSpPr>
          <p:cNvPr id="13" name="Titel 4"/>
          <p:cNvSpPr>
            <a:spLocks noGrp="1"/>
          </p:cNvSpPr>
          <p:nvPr>
            <p:ph type="title"/>
          </p:nvPr>
        </p:nvSpPr>
        <p:spPr>
          <a:xfrm>
            <a:off x="1801835" y="260648"/>
            <a:ext cx="7259754" cy="2016224"/>
          </a:xfrm>
          <a:solidFill>
            <a:schemeClr val="accent1">
              <a:lumMod val="20000"/>
              <a:lumOff val="80000"/>
            </a:schemeClr>
          </a:solidFill>
        </p:spPr>
        <p:txBody>
          <a:bodyPr>
            <a:normAutofit fontScale="90000"/>
          </a:bodyPr>
          <a:lstStyle/>
          <a:p>
            <a:r>
              <a:rPr lang="nl-BE" dirty="0" smtClean="0"/>
              <a:t>CHANGE FROM REACTIVE CARE TO PROACTIVE ORGANISATION OF CLIENT CENTERED APPROACH</a:t>
            </a:r>
            <a:endParaRPr lang="nl-BE" dirty="0"/>
          </a:p>
        </p:txBody>
      </p:sp>
    </p:spTree>
    <p:extLst>
      <p:ext uri="{BB962C8B-B14F-4D97-AF65-F5344CB8AC3E}">
        <p14:creationId xmlns:p14="http://schemas.microsoft.com/office/powerpoint/2010/main" val="31384516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27584" y="203364"/>
            <a:ext cx="7679055" cy="1354217"/>
          </a:xfrm>
          <a:prstGeom prst="rect">
            <a:avLst/>
          </a:prstGeom>
          <a:solidFill>
            <a:schemeClr val="accent1">
              <a:lumMod val="40000"/>
              <a:lumOff val="60000"/>
            </a:schemeClr>
          </a:solidFill>
        </p:spPr>
        <p:txBody>
          <a:bodyPr vert="horz" wrap="square" lIns="0" tIns="0" rIns="0" bIns="0" rtlCol="0">
            <a:spAutoFit/>
          </a:bodyPr>
          <a:lstStyle/>
          <a:p>
            <a:pPr marR="3175" algn="ctr">
              <a:lnSpc>
                <a:spcPct val="100000"/>
              </a:lnSpc>
            </a:pPr>
            <a:r>
              <a:rPr lang="nl-BE" sz="4400" b="1" spc="-10" dirty="0" err="1" smtClean="0">
                <a:solidFill>
                  <a:srgbClr val="000000"/>
                </a:solidFill>
                <a:latin typeface="Calibri"/>
                <a:cs typeface="Calibri"/>
              </a:rPr>
              <a:t>Stepped</a:t>
            </a:r>
            <a:r>
              <a:rPr lang="nl-BE" sz="4400" b="1" spc="-10" dirty="0" smtClean="0">
                <a:solidFill>
                  <a:srgbClr val="000000"/>
                </a:solidFill>
                <a:latin typeface="Calibri"/>
                <a:cs typeface="Calibri"/>
              </a:rPr>
              <a:t> care </a:t>
            </a:r>
            <a:r>
              <a:rPr lang="nl-BE" sz="4400" b="1" spc="-10" dirty="0" err="1" smtClean="0">
                <a:solidFill>
                  <a:srgbClr val="000000"/>
                </a:solidFill>
                <a:latin typeface="Calibri"/>
                <a:cs typeface="Calibri"/>
              </a:rPr>
              <a:t>communication</a:t>
            </a:r>
            <a:r>
              <a:rPr lang="nl-BE" sz="4400" b="1" spc="-10" dirty="0" smtClean="0">
                <a:solidFill>
                  <a:srgbClr val="000000"/>
                </a:solidFill>
                <a:latin typeface="Calibri"/>
                <a:cs typeface="Calibri"/>
              </a:rPr>
              <a:t/>
            </a:r>
            <a:br>
              <a:rPr lang="nl-BE" sz="4400" b="1" spc="-10" dirty="0" smtClean="0">
                <a:solidFill>
                  <a:srgbClr val="000000"/>
                </a:solidFill>
                <a:latin typeface="Calibri"/>
                <a:cs typeface="Calibri"/>
              </a:rPr>
            </a:br>
            <a:r>
              <a:rPr lang="nl-BE" b="1" spc="-10" dirty="0" err="1" smtClean="0">
                <a:solidFill>
                  <a:srgbClr val="000000"/>
                </a:solidFill>
                <a:latin typeface="Calibri"/>
                <a:cs typeface="Calibri"/>
              </a:rPr>
              <a:t>principles</a:t>
            </a:r>
            <a:r>
              <a:rPr lang="nl-BE" b="1" spc="-10" dirty="0" smtClean="0">
                <a:solidFill>
                  <a:srgbClr val="000000"/>
                </a:solidFill>
                <a:latin typeface="Calibri"/>
                <a:cs typeface="Calibri"/>
              </a:rPr>
              <a:t> </a:t>
            </a:r>
            <a:r>
              <a:rPr lang="nl-BE" b="1" spc="-10" dirty="0" err="1" smtClean="0">
                <a:solidFill>
                  <a:srgbClr val="000000"/>
                </a:solidFill>
                <a:latin typeface="Calibri"/>
                <a:cs typeface="Calibri"/>
              </a:rPr>
              <a:t>proposed</a:t>
            </a:r>
            <a:r>
              <a:rPr lang="nl-BE" b="1" spc="-10" dirty="0" smtClean="0">
                <a:solidFill>
                  <a:srgbClr val="000000"/>
                </a:solidFill>
                <a:latin typeface="Calibri"/>
                <a:cs typeface="Calibri"/>
              </a:rPr>
              <a:t> </a:t>
            </a:r>
            <a:endParaRPr sz="4400" dirty="0">
              <a:latin typeface="Calibri"/>
              <a:cs typeface="Calibri"/>
            </a:endParaRPr>
          </a:p>
        </p:txBody>
      </p:sp>
      <p:sp>
        <p:nvSpPr>
          <p:cNvPr id="3" name="object 3"/>
          <p:cNvSpPr txBox="1"/>
          <p:nvPr/>
        </p:nvSpPr>
        <p:spPr>
          <a:xfrm>
            <a:off x="536244" y="1556792"/>
            <a:ext cx="5932170" cy="4616648"/>
          </a:xfrm>
          <a:prstGeom prst="rect">
            <a:avLst/>
          </a:prstGeom>
        </p:spPr>
        <p:txBody>
          <a:bodyPr vert="horz" wrap="square" lIns="0" tIns="0" rIns="0" bIns="0" rtlCol="0">
            <a:spAutoFit/>
          </a:bodyPr>
          <a:lstStyle/>
          <a:p>
            <a:pPr marL="529590" indent="-516890">
              <a:lnSpc>
                <a:spcPct val="100000"/>
              </a:lnSpc>
              <a:buAutoNum type="arabicPeriod"/>
              <a:tabLst>
                <a:tab pos="530225" algn="l"/>
              </a:tabLst>
            </a:pPr>
            <a:r>
              <a:rPr sz="3000" spc="-10" dirty="0">
                <a:latin typeface="Calibri"/>
                <a:cs typeface="Calibri"/>
              </a:rPr>
              <a:t>Describe</a:t>
            </a:r>
            <a:r>
              <a:rPr sz="3000" spc="-25" dirty="0">
                <a:latin typeface="Calibri"/>
                <a:cs typeface="Calibri"/>
              </a:rPr>
              <a:t> </a:t>
            </a:r>
            <a:r>
              <a:rPr sz="3000" spc="-10" dirty="0">
                <a:latin typeface="Calibri"/>
                <a:cs typeface="Calibri"/>
              </a:rPr>
              <a:t>signals</a:t>
            </a:r>
            <a:endParaRPr sz="3000" dirty="0">
              <a:latin typeface="Calibri"/>
              <a:cs typeface="Calibri"/>
            </a:endParaRPr>
          </a:p>
          <a:p>
            <a:pPr marL="529590" indent="-516890">
              <a:lnSpc>
                <a:spcPct val="100000"/>
              </a:lnSpc>
              <a:buAutoNum type="arabicPeriod"/>
              <a:tabLst>
                <a:tab pos="530225" algn="l"/>
              </a:tabLst>
            </a:pPr>
            <a:r>
              <a:rPr sz="3000" spc="-10" dirty="0">
                <a:latin typeface="Calibri"/>
                <a:cs typeface="Calibri"/>
              </a:rPr>
              <a:t>Concert with </a:t>
            </a:r>
            <a:r>
              <a:rPr sz="3000" spc="-25" dirty="0">
                <a:latin typeface="Calibri"/>
                <a:cs typeface="Calibri"/>
              </a:rPr>
              <a:t>carers </a:t>
            </a:r>
            <a:r>
              <a:rPr sz="3000" spc="-5" dirty="0">
                <a:latin typeface="Calibri"/>
                <a:cs typeface="Calibri"/>
              </a:rPr>
              <a:t>in </a:t>
            </a:r>
            <a:r>
              <a:rPr sz="3000" spc="-10" dirty="0">
                <a:latin typeface="Calibri"/>
                <a:cs typeface="Calibri"/>
              </a:rPr>
              <a:t>own</a:t>
            </a:r>
            <a:r>
              <a:rPr sz="3000" spc="100" dirty="0">
                <a:latin typeface="Calibri"/>
                <a:cs typeface="Calibri"/>
              </a:rPr>
              <a:t> </a:t>
            </a:r>
            <a:r>
              <a:rPr sz="3000" spc="-15" dirty="0">
                <a:latin typeface="Calibri"/>
                <a:cs typeface="Calibri"/>
              </a:rPr>
              <a:t>setting</a:t>
            </a:r>
            <a:endParaRPr sz="3000" dirty="0">
              <a:latin typeface="Calibri"/>
              <a:cs typeface="Calibri"/>
            </a:endParaRPr>
          </a:p>
          <a:p>
            <a:pPr marL="529590" indent="-516890">
              <a:lnSpc>
                <a:spcPct val="100000"/>
              </a:lnSpc>
              <a:buAutoNum type="arabicPeriod"/>
              <a:tabLst>
                <a:tab pos="530225" algn="l"/>
              </a:tabLst>
            </a:pPr>
            <a:r>
              <a:rPr sz="3000" spc="-10" dirty="0">
                <a:latin typeface="Calibri"/>
                <a:cs typeface="Calibri"/>
              </a:rPr>
              <a:t>Consult </a:t>
            </a:r>
            <a:r>
              <a:rPr sz="3000" spc="-5" dirty="0">
                <a:latin typeface="Calibri"/>
                <a:cs typeface="Calibri"/>
              </a:rPr>
              <a:t>advisory- </a:t>
            </a:r>
            <a:r>
              <a:rPr lang="nl-BE" sz="3000" dirty="0" smtClean="0">
                <a:latin typeface="Calibri"/>
                <a:cs typeface="Calibri"/>
              </a:rPr>
              <a:t>or</a:t>
            </a:r>
            <a:r>
              <a:rPr sz="3000" spc="50" dirty="0" smtClean="0">
                <a:latin typeface="Calibri"/>
                <a:cs typeface="Calibri"/>
              </a:rPr>
              <a:t> </a:t>
            </a:r>
            <a:r>
              <a:rPr sz="3000" spc="-20" dirty="0">
                <a:latin typeface="Calibri"/>
                <a:cs typeface="Calibri"/>
              </a:rPr>
              <a:t>reportcenter</a:t>
            </a:r>
            <a:endParaRPr sz="3000" dirty="0">
              <a:latin typeface="Calibri"/>
              <a:cs typeface="Calibri"/>
            </a:endParaRPr>
          </a:p>
          <a:p>
            <a:pPr marL="529590" indent="-516890">
              <a:lnSpc>
                <a:spcPct val="100000"/>
              </a:lnSpc>
              <a:buAutoNum type="arabicPeriod"/>
              <a:tabLst>
                <a:tab pos="530225" algn="l"/>
              </a:tabLst>
            </a:pPr>
            <a:r>
              <a:rPr sz="3000" spc="-15" dirty="0" smtClean="0">
                <a:latin typeface="Calibri"/>
                <a:cs typeface="Calibri"/>
              </a:rPr>
              <a:t>Discuss</a:t>
            </a:r>
            <a:r>
              <a:rPr lang="nl-BE" sz="3000" spc="-15" dirty="0" smtClean="0">
                <a:latin typeface="Calibri"/>
                <a:cs typeface="Calibri"/>
              </a:rPr>
              <a:t> </a:t>
            </a:r>
            <a:r>
              <a:rPr sz="3000" spc="-10" dirty="0" smtClean="0">
                <a:latin typeface="Calibri"/>
                <a:cs typeface="Calibri"/>
              </a:rPr>
              <a:t>with</a:t>
            </a:r>
            <a:r>
              <a:rPr sz="3000" spc="45" dirty="0" smtClean="0">
                <a:latin typeface="Calibri"/>
                <a:cs typeface="Calibri"/>
              </a:rPr>
              <a:t> </a:t>
            </a:r>
            <a:r>
              <a:rPr sz="3000" spc="-15" dirty="0">
                <a:latin typeface="Calibri"/>
                <a:cs typeface="Calibri"/>
              </a:rPr>
              <a:t>client</a:t>
            </a:r>
            <a:endParaRPr sz="3000" dirty="0">
              <a:latin typeface="Calibri"/>
              <a:cs typeface="Calibri"/>
            </a:endParaRPr>
          </a:p>
          <a:p>
            <a:pPr marL="529590" indent="-516890">
              <a:lnSpc>
                <a:spcPct val="100000"/>
              </a:lnSpc>
              <a:buAutoNum type="arabicPeriod"/>
              <a:tabLst>
                <a:tab pos="530225" algn="l"/>
              </a:tabLst>
            </a:pPr>
            <a:r>
              <a:rPr sz="3000" spc="-20" dirty="0" smtClean="0">
                <a:latin typeface="Calibri"/>
                <a:cs typeface="Calibri"/>
              </a:rPr>
              <a:t>Weigh</a:t>
            </a:r>
            <a:r>
              <a:rPr lang="nl-BE" sz="3000" spc="-20" dirty="0" smtClean="0">
                <a:latin typeface="Calibri"/>
                <a:cs typeface="Calibri"/>
              </a:rPr>
              <a:t> risk</a:t>
            </a:r>
            <a:r>
              <a:rPr sz="3000" spc="-60" dirty="0" smtClean="0">
                <a:latin typeface="Calibri"/>
                <a:cs typeface="Calibri"/>
              </a:rPr>
              <a:t> </a:t>
            </a:r>
            <a:r>
              <a:rPr sz="3000" spc="-10" dirty="0">
                <a:latin typeface="Calibri"/>
                <a:cs typeface="Calibri"/>
              </a:rPr>
              <a:t>violence</a:t>
            </a:r>
            <a:endParaRPr sz="3000" dirty="0">
              <a:latin typeface="Calibri"/>
              <a:cs typeface="Calibri"/>
            </a:endParaRPr>
          </a:p>
          <a:p>
            <a:pPr marL="529590" indent="-516890">
              <a:lnSpc>
                <a:spcPct val="100000"/>
              </a:lnSpc>
              <a:buAutoNum type="arabicPeriod"/>
              <a:tabLst>
                <a:tab pos="530225" algn="l"/>
              </a:tabLst>
            </a:pPr>
            <a:r>
              <a:rPr sz="3000" spc="-10" dirty="0">
                <a:latin typeface="Calibri"/>
                <a:cs typeface="Calibri"/>
              </a:rPr>
              <a:t>Decide </a:t>
            </a:r>
            <a:r>
              <a:rPr lang="nl-BE" sz="3000" spc="-10" dirty="0" err="1" smtClean="0">
                <a:latin typeface="Calibri"/>
                <a:cs typeface="Calibri"/>
              </a:rPr>
              <a:t>how</a:t>
            </a:r>
            <a:r>
              <a:rPr lang="nl-BE" sz="3000" spc="-10" dirty="0" smtClean="0">
                <a:latin typeface="Calibri"/>
                <a:cs typeface="Calibri"/>
              </a:rPr>
              <a:t> </a:t>
            </a:r>
            <a:r>
              <a:rPr sz="3000" spc="-20" dirty="0" smtClean="0">
                <a:latin typeface="Calibri"/>
                <a:cs typeface="Calibri"/>
              </a:rPr>
              <a:t>to </a:t>
            </a:r>
            <a:r>
              <a:rPr sz="3000" spc="-20" dirty="0">
                <a:latin typeface="Calibri"/>
                <a:cs typeface="Calibri"/>
              </a:rPr>
              <a:t>assist </a:t>
            </a:r>
            <a:endParaRPr lang="nl-BE" sz="3000" spc="-20" dirty="0" smtClean="0">
              <a:latin typeface="Calibri"/>
              <a:cs typeface="Calibri"/>
            </a:endParaRPr>
          </a:p>
          <a:p>
            <a:pPr marL="529590" indent="-516890">
              <a:lnSpc>
                <a:spcPct val="100000"/>
              </a:lnSpc>
              <a:buAutoNum type="arabicPeriod"/>
              <a:tabLst>
                <a:tab pos="530225" algn="l"/>
              </a:tabLst>
            </a:pPr>
            <a:r>
              <a:rPr lang="nl-BE" sz="3000" spc="-20" dirty="0" err="1" smtClean="0">
                <a:latin typeface="Calibri"/>
                <a:cs typeface="Calibri"/>
              </a:rPr>
              <a:t>Securing</a:t>
            </a:r>
            <a:r>
              <a:rPr lang="nl-BE" sz="3000" spc="-20" dirty="0" smtClean="0">
                <a:latin typeface="Calibri"/>
                <a:cs typeface="Calibri"/>
              </a:rPr>
              <a:t> </a:t>
            </a:r>
            <a:r>
              <a:rPr lang="nl-BE" sz="3000" spc="-20" dirty="0" err="1" smtClean="0">
                <a:latin typeface="Calibri"/>
                <a:cs typeface="Calibri"/>
              </a:rPr>
              <a:t>safety</a:t>
            </a:r>
            <a:endParaRPr lang="nl-BE" sz="3000" spc="-20" dirty="0" smtClean="0">
              <a:latin typeface="Calibri"/>
              <a:cs typeface="Calibri"/>
            </a:endParaRPr>
          </a:p>
          <a:p>
            <a:pPr marL="529590" indent="-516890">
              <a:lnSpc>
                <a:spcPct val="100000"/>
              </a:lnSpc>
              <a:buAutoNum type="arabicPeriod"/>
              <a:tabLst>
                <a:tab pos="530225" algn="l"/>
              </a:tabLst>
            </a:pPr>
            <a:r>
              <a:rPr lang="nl-BE" sz="3000" spc="-5" dirty="0" err="1" smtClean="0">
                <a:latin typeface="Calibri"/>
                <a:cs typeface="Calibri"/>
              </a:rPr>
              <a:t>And</a:t>
            </a:r>
            <a:r>
              <a:rPr lang="nl-BE" sz="3000" spc="-5" dirty="0" smtClean="0">
                <a:latin typeface="Calibri"/>
                <a:cs typeface="Calibri"/>
              </a:rPr>
              <a:t>/</a:t>
            </a:r>
            <a:r>
              <a:rPr sz="3000" spc="-5" dirty="0" smtClean="0">
                <a:latin typeface="Calibri"/>
                <a:cs typeface="Calibri"/>
              </a:rPr>
              <a:t>or</a:t>
            </a:r>
            <a:r>
              <a:rPr sz="3000" spc="75" dirty="0" smtClean="0">
                <a:latin typeface="Calibri"/>
                <a:cs typeface="Calibri"/>
              </a:rPr>
              <a:t> </a:t>
            </a:r>
            <a:r>
              <a:rPr sz="3000" spc="-10" dirty="0" smtClean="0">
                <a:latin typeface="Calibri"/>
                <a:cs typeface="Calibri"/>
              </a:rPr>
              <a:t>report</a:t>
            </a:r>
            <a:endParaRPr lang="nl-BE" sz="3000" spc="-10" dirty="0" smtClean="0">
              <a:latin typeface="Calibri"/>
              <a:cs typeface="Calibri"/>
            </a:endParaRPr>
          </a:p>
          <a:p>
            <a:pPr marL="529590" indent="-516890">
              <a:lnSpc>
                <a:spcPct val="100000"/>
              </a:lnSpc>
              <a:buAutoNum type="arabicPeriod"/>
              <a:tabLst>
                <a:tab pos="530225" algn="l"/>
              </a:tabLst>
            </a:pPr>
            <a:r>
              <a:rPr lang="nl-BE" sz="3000" spc="-10" dirty="0" smtClean="0">
                <a:latin typeface="Calibri"/>
                <a:cs typeface="Calibri"/>
              </a:rPr>
              <a:t>Active Follow-up</a:t>
            </a:r>
          </a:p>
          <a:p>
            <a:pPr marL="529590" indent="-516890">
              <a:lnSpc>
                <a:spcPct val="100000"/>
              </a:lnSpc>
              <a:buAutoNum type="arabicPeriod"/>
              <a:tabLst>
                <a:tab pos="530225" algn="l"/>
              </a:tabLst>
            </a:pPr>
            <a:r>
              <a:rPr lang="nl-BE" sz="3000" spc="-10" dirty="0" err="1" smtClean="0">
                <a:latin typeface="Calibri"/>
                <a:cs typeface="Calibri"/>
              </a:rPr>
              <a:t>Arrange</a:t>
            </a:r>
            <a:r>
              <a:rPr lang="nl-BE" sz="3000" spc="-10" dirty="0" smtClean="0">
                <a:latin typeface="Calibri"/>
                <a:cs typeface="Calibri"/>
              </a:rPr>
              <a:t> </a:t>
            </a:r>
            <a:r>
              <a:rPr lang="nl-BE" sz="3000" spc="-10" dirty="0" err="1" smtClean="0">
                <a:latin typeface="Calibri"/>
                <a:cs typeface="Calibri"/>
              </a:rPr>
              <a:t>protection</a:t>
            </a:r>
            <a:r>
              <a:rPr lang="nl-BE" sz="3000" spc="-10" dirty="0" smtClean="0">
                <a:latin typeface="Calibri"/>
                <a:cs typeface="Calibri"/>
              </a:rPr>
              <a:t> </a:t>
            </a:r>
            <a:endParaRPr sz="3000" dirty="0">
              <a:latin typeface="Calibri"/>
              <a:cs typeface="Calibri"/>
            </a:endParaRPr>
          </a:p>
        </p:txBody>
      </p:sp>
      <p:sp>
        <p:nvSpPr>
          <p:cNvPr id="4" name="object 4"/>
          <p:cNvSpPr txBox="1"/>
          <p:nvPr/>
        </p:nvSpPr>
        <p:spPr>
          <a:xfrm>
            <a:off x="6468414" y="1597725"/>
            <a:ext cx="3000130" cy="4616648"/>
          </a:xfrm>
          <a:prstGeom prst="rect">
            <a:avLst/>
          </a:prstGeom>
        </p:spPr>
        <p:txBody>
          <a:bodyPr vert="horz" wrap="square" lIns="0" tIns="0" rIns="0" bIns="0" rtlCol="0">
            <a:spAutoFit/>
          </a:bodyPr>
          <a:lstStyle/>
          <a:p>
            <a:pPr marL="12700" algn="just">
              <a:lnSpc>
                <a:spcPct val="100000"/>
              </a:lnSpc>
            </a:pPr>
            <a:r>
              <a:rPr sz="3000" spc="-5" dirty="0">
                <a:solidFill>
                  <a:srgbClr val="4F81BC"/>
                </a:solidFill>
                <a:latin typeface="Calibri"/>
                <a:cs typeface="Calibri"/>
              </a:rPr>
              <a:t>ASK</a:t>
            </a:r>
            <a:endParaRPr sz="3000" dirty="0">
              <a:latin typeface="Calibri"/>
              <a:cs typeface="Calibri"/>
            </a:endParaRPr>
          </a:p>
          <a:p>
            <a:pPr marL="355600" marR="5080">
              <a:lnSpc>
                <a:spcPct val="100000"/>
              </a:lnSpc>
            </a:pPr>
            <a:r>
              <a:rPr sz="3000" spc="-15" dirty="0">
                <a:solidFill>
                  <a:srgbClr val="C00000"/>
                </a:solidFill>
                <a:latin typeface="Calibri"/>
                <a:cs typeface="Calibri"/>
              </a:rPr>
              <a:t>DISCUSS  </a:t>
            </a:r>
            <a:r>
              <a:rPr sz="3000" spc="-60" dirty="0">
                <a:solidFill>
                  <a:srgbClr val="C00000"/>
                </a:solidFill>
                <a:latin typeface="Calibri"/>
                <a:cs typeface="Calibri"/>
              </a:rPr>
              <a:t>C</a:t>
            </a:r>
            <a:r>
              <a:rPr sz="3000" spc="-15" dirty="0">
                <a:solidFill>
                  <a:srgbClr val="C00000"/>
                </a:solidFill>
                <a:latin typeface="Calibri"/>
                <a:cs typeface="Calibri"/>
              </a:rPr>
              <a:t>O</a:t>
            </a:r>
            <a:r>
              <a:rPr sz="3000" dirty="0">
                <a:solidFill>
                  <a:srgbClr val="C00000"/>
                </a:solidFill>
                <a:latin typeface="Calibri"/>
                <a:cs typeface="Calibri"/>
              </a:rPr>
              <a:t>N</a:t>
            </a:r>
            <a:r>
              <a:rPr sz="3000" spc="-10" dirty="0">
                <a:solidFill>
                  <a:srgbClr val="C00000"/>
                </a:solidFill>
                <a:latin typeface="Calibri"/>
                <a:cs typeface="Calibri"/>
              </a:rPr>
              <a:t>S</a:t>
            </a:r>
            <a:r>
              <a:rPr sz="3000" spc="-25" dirty="0">
                <a:solidFill>
                  <a:srgbClr val="C00000"/>
                </a:solidFill>
                <a:latin typeface="Calibri"/>
                <a:cs typeface="Calibri"/>
              </a:rPr>
              <a:t>U</a:t>
            </a:r>
            <a:r>
              <a:rPr sz="3000" spc="-220" dirty="0">
                <a:solidFill>
                  <a:srgbClr val="C00000"/>
                </a:solidFill>
                <a:latin typeface="Calibri"/>
                <a:cs typeface="Calibri"/>
              </a:rPr>
              <a:t>L</a:t>
            </a:r>
            <a:r>
              <a:rPr sz="3000" spc="-5" dirty="0">
                <a:solidFill>
                  <a:srgbClr val="C00000"/>
                </a:solidFill>
                <a:latin typeface="Calibri"/>
                <a:cs typeface="Calibri"/>
              </a:rPr>
              <a:t>T</a:t>
            </a:r>
            <a:endParaRPr sz="3000" dirty="0">
              <a:latin typeface="Calibri"/>
              <a:cs typeface="Calibri"/>
            </a:endParaRPr>
          </a:p>
          <a:p>
            <a:pPr marL="12700" marR="676910" algn="just">
              <a:lnSpc>
                <a:spcPct val="100000"/>
              </a:lnSpc>
            </a:pPr>
            <a:r>
              <a:rPr sz="3000" spc="-15" dirty="0" smtClean="0">
                <a:solidFill>
                  <a:srgbClr val="4F81BC"/>
                </a:solidFill>
                <a:latin typeface="Calibri"/>
                <a:cs typeface="Calibri"/>
              </a:rPr>
              <a:t>AGREE</a:t>
            </a:r>
            <a:r>
              <a:rPr lang="nl-BE" sz="3000" spc="-15" dirty="0" smtClean="0">
                <a:solidFill>
                  <a:srgbClr val="4F81BC"/>
                </a:solidFill>
                <a:latin typeface="Calibri"/>
                <a:cs typeface="Calibri"/>
              </a:rPr>
              <a:t>/ADVICE</a:t>
            </a:r>
            <a:r>
              <a:rPr sz="3000" spc="-15" dirty="0" smtClean="0">
                <a:solidFill>
                  <a:srgbClr val="4F81BC"/>
                </a:solidFill>
                <a:latin typeface="Calibri"/>
                <a:cs typeface="Calibri"/>
              </a:rPr>
              <a:t>  </a:t>
            </a:r>
            <a:r>
              <a:rPr sz="3000" spc="-5" dirty="0">
                <a:solidFill>
                  <a:srgbClr val="4F81BC"/>
                </a:solidFill>
                <a:latin typeface="Calibri"/>
                <a:cs typeface="Calibri"/>
              </a:rPr>
              <a:t>ASS</a:t>
            </a:r>
            <a:r>
              <a:rPr sz="3000" spc="-35" dirty="0">
                <a:solidFill>
                  <a:srgbClr val="4F81BC"/>
                </a:solidFill>
                <a:latin typeface="Calibri"/>
                <a:cs typeface="Calibri"/>
              </a:rPr>
              <a:t>E</a:t>
            </a:r>
            <a:r>
              <a:rPr sz="3000" spc="-10" dirty="0">
                <a:solidFill>
                  <a:srgbClr val="4F81BC"/>
                </a:solidFill>
                <a:latin typeface="Calibri"/>
                <a:cs typeface="Calibri"/>
              </a:rPr>
              <a:t>SS  </a:t>
            </a:r>
            <a:endParaRPr lang="nl-BE" sz="3000" spc="-10" dirty="0" smtClean="0">
              <a:solidFill>
                <a:srgbClr val="4F81BC"/>
              </a:solidFill>
              <a:latin typeface="Calibri"/>
              <a:cs typeface="Calibri"/>
            </a:endParaRPr>
          </a:p>
          <a:p>
            <a:pPr marL="12700" marR="676910" algn="just">
              <a:lnSpc>
                <a:spcPct val="100000"/>
              </a:lnSpc>
            </a:pPr>
            <a:r>
              <a:rPr sz="3000" spc="-15" dirty="0" smtClean="0">
                <a:solidFill>
                  <a:srgbClr val="4F81BC"/>
                </a:solidFill>
                <a:latin typeface="Calibri"/>
                <a:cs typeface="Calibri"/>
              </a:rPr>
              <a:t>ASSIST</a:t>
            </a:r>
            <a:r>
              <a:rPr lang="nl-BE" sz="3000" spc="-15" dirty="0" smtClean="0">
                <a:solidFill>
                  <a:srgbClr val="4F81BC"/>
                </a:solidFill>
                <a:latin typeface="Calibri"/>
                <a:cs typeface="Calibri"/>
              </a:rPr>
              <a:t>: </a:t>
            </a:r>
            <a:r>
              <a:rPr lang="nl-BE" sz="3000" spc="-15" dirty="0" err="1" smtClean="0">
                <a:solidFill>
                  <a:srgbClr val="4F81BC"/>
                </a:solidFill>
                <a:latin typeface="Calibri"/>
                <a:cs typeface="Calibri"/>
              </a:rPr>
              <a:t>needs</a:t>
            </a:r>
            <a:r>
              <a:rPr lang="nl-BE" sz="3000" spc="-15" dirty="0" smtClean="0">
                <a:solidFill>
                  <a:srgbClr val="4F81BC"/>
                </a:solidFill>
                <a:latin typeface="Calibri"/>
                <a:cs typeface="Calibri"/>
              </a:rPr>
              <a:t>  &amp; </a:t>
            </a:r>
            <a:r>
              <a:rPr lang="nl-BE" sz="3000" spc="-15" dirty="0" err="1" smtClean="0">
                <a:solidFill>
                  <a:srgbClr val="4F81BC"/>
                </a:solidFill>
                <a:latin typeface="Calibri"/>
                <a:cs typeface="Calibri"/>
              </a:rPr>
              <a:t>safety</a:t>
            </a:r>
            <a:endParaRPr sz="3000" dirty="0">
              <a:latin typeface="Calibri"/>
              <a:cs typeface="Calibri"/>
            </a:endParaRPr>
          </a:p>
          <a:p>
            <a:pPr marL="12700" marR="63500" indent="342900">
              <a:lnSpc>
                <a:spcPct val="100000"/>
              </a:lnSpc>
            </a:pPr>
            <a:r>
              <a:rPr sz="3000" spc="-15" dirty="0">
                <a:solidFill>
                  <a:srgbClr val="C00000"/>
                </a:solidFill>
                <a:latin typeface="Calibri"/>
                <a:cs typeface="Calibri"/>
              </a:rPr>
              <a:t>REPORT  </a:t>
            </a:r>
            <a:r>
              <a:rPr sz="3000" spc="-10" dirty="0">
                <a:solidFill>
                  <a:srgbClr val="4F81BC"/>
                </a:solidFill>
                <a:latin typeface="Calibri"/>
                <a:cs typeface="Calibri"/>
              </a:rPr>
              <a:t>ASSURE</a:t>
            </a:r>
            <a:r>
              <a:rPr sz="3000" spc="-30" dirty="0">
                <a:solidFill>
                  <a:srgbClr val="4F81BC"/>
                </a:solidFill>
                <a:latin typeface="Calibri"/>
                <a:cs typeface="Calibri"/>
              </a:rPr>
              <a:t> </a:t>
            </a:r>
            <a:r>
              <a:rPr sz="3000" spc="-15" dirty="0" smtClean="0">
                <a:solidFill>
                  <a:srgbClr val="4F81BC"/>
                </a:solidFill>
                <a:latin typeface="Calibri"/>
                <a:cs typeface="Calibri"/>
              </a:rPr>
              <a:t>FU</a:t>
            </a:r>
            <a:endParaRPr lang="nl-BE" sz="3000" spc="-15" dirty="0" smtClean="0">
              <a:solidFill>
                <a:srgbClr val="4F81BC"/>
              </a:solidFill>
              <a:latin typeface="Calibri"/>
              <a:cs typeface="Calibri"/>
            </a:endParaRPr>
          </a:p>
          <a:p>
            <a:pPr marL="12700" marR="63500" indent="342900">
              <a:lnSpc>
                <a:spcPct val="100000"/>
              </a:lnSpc>
            </a:pPr>
            <a:r>
              <a:rPr lang="nl-BE" sz="3000" spc="-15" dirty="0" smtClean="0">
                <a:solidFill>
                  <a:srgbClr val="4F81BC"/>
                </a:solidFill>
                <a:latin typeface="Calibri"/>
                <a:cs typeface="Calibri"/>
              </a:rPr>
              <a:t>&amp; SAFETY</a:t>
            </a:r>
            <a:endParaRPr sz="3000" dirty="0">
              <a:latin typeface="Calibri"/>
              <a:cs typeface="Calibri"/>
            </a:endParaRPr>
          </a:p>
        </p:txBody>
      </p:sp>
      <p:sp>
        <p:nvSpPr>
          <p:cNvPr id="5" name="Tijdelijke aanduiding voor voettekst 4"/>
          <p:cNvSpPr>
            <a:spLocks noGrp="1"/>
          </p:cNvSpPr>
          <p:nvPr>
            <p:ph type="ftr" sz="quarter" idx="11"/>
          </p:nvPr>
        </p:nvSpPr>
        <p:spPr>
          <a:xfrm>
            <a:off x="3275856" y="6289473"/>
            <a:ext cx="2895600" cy="568527"/>
          </a:xfrm>
          <a:solidFill>
            <a:schemeClr val="accent1">
              <a:lumMod val="40000"/>
              <a:lumOff val="60000"/>
            </a:schemeClr>
          </a:solidFill>
        </p:spPr>
        <p:txBody>
          <a:bodyPr/>
          <a:lstStyle/>
          <a:p>
            <a:r>
              <a:rPr lang="en-US" sz="1600" b="1" dirty="0" smtClean="0">
                <a:solidFill>
                  <a:schemeClr val="tx1"/>
                </a:solidFill>
              </a:rPr>
              <a:t>Adapted from the 'Dutch reporting code' </a:t>
            </a:r>
            <a:endParaRPr lang="nl-BE" sz="1600" b="1" dirty="0">
              <a:solidFill>
                <a:schemeClr val="tx1"/>
              </a:solidFill>
            </a:endParaRPr>
          </a:p>
        </p:txBody>
      </p:sp>
    </p:spTree>
    <p:extLst>
      <p:ext uri="{BB962C8B-B14F-4D97-AF65-F5344CB8AC3E}">
        <p14:creationId xmlns:p14="http://schemas.microsoft.com/office/powerpoint/2010/main" val="29645622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182111" y="964691"/>
            <a:ext cx="5760720" cy="5546090"/>
          </a:xfrm>
          <a:custGeom>
            <a:avLst/>
            <a:gdLst/>
            <a:ahLst/>
            <a:cxnLst/>
            <a:rect l="l" t="t" r="r" b="b"/>
            <a:pathLst>
              <a:path w="5760720" h="5546090">
                <a:moveTo>
                  <a:pt x="0" y="5545836"/>
                </a:moveTo>
                <a:lnTo>
                  <a:pt x="2880360" y="0"/>
                </a:lnTo>
                <a:lnTo>
                  <a:pt x="5760720" y="5545836"/>
                </a:lnTo>
                <a:lnTo>
                  <a:pt x="0" y="5545836"/>
                </a:lnTo>
                <a:close/>
              </a:path>
            </a:pathLst>
          </a:custGeom>
          <a:ln w="27431">
            <a:solidFill>
              <a:srgbClr val="385D89"/>
            </a:solidFill>
          </a:ln>
        </p:spPr>
        <p:txBody>
          <a:bodyPr wrap="square" lIns="0" tIns="0" rIns="0" bIns="0" rtlCol="0"/>
          <a:lstStyle/>
          <a:p>
            <a:endParaRPr/>
          </a:p>
        </p:txBody>
      </p:sp>
      <p:sp>
        <p:nvSpPr>
          <p:cNvPr id="3" name="object 3"/>
          <p:cNvSpPr/>
          <p:nvPr/>
        </p:nvSpPr>
        <p:spPr>
          <a:xfrm>
            <a:off x="4357115" y="4366259"/>
            <a:ext cx="3456940" cy="0"/>
          </a:xfrm>
          <a:custGeom>
            <a:avLst/>
            <a:gdLst/>
            <a:ahLst/>
            <a:cxnLst/>
            <a:rect l="l" t="t" r="r" b="b"/>
            <a:pathLst>
              <a:path w="3456940">
                <a:moveTo>
                  <a:pt x="0" y="0"/>
                </a:moveTo>
                <a:lnTo>
                  <a:pt x="3456432" y="0"/>
                </a:lnTo>
              </a:path>
            </a:pathLst>
          </a:custGeom>
          <a:ln w="9144">
            <a:solidFill>
              <a:srgbClr val="497DBA"/>
            </a:solidFill>
          </a:ln>
        </p:spPr>
        <p:txBody>
          <a:bodyPr wrap="square" lIns="0" tIns="0" rIns="0" bIns="0" rtlCol="0"/>
          <a:lstStyle/>
          <a:p>
            <a:endParaRPr/>
          </a:p>
        </p:txBody>
      </p:sp>
      <p:sp>
        <p:nvSpPr>
          <p:cNvPr id="4" name="object 4"/>
          <p:cNvSpPr/>
          <p:nvPr/>
        </p:nvSpPr>
        <p:spPr>
          <a:xfrm>
            <a:off x="5436108" y="2135123"/>
            <a:ext cx="1160780" cy="0"/>
          </a:xfrm>
          <a:custGeom>
            <a:avLst/>
            <a:gdLst/>
            <a:ahLst/>
            <a:cxnLst/>
            <a:rect l="l" t="t" r="r" b="b"/>
            <a:pathLst>
              <a:path w="1160779">
                <a:moveTo>
                  <a:pt x="0" y="0"/>
                </a:moveTo>
                <a:lnTo>
                  <a:pt x="1160271" y="0"/>
                </a:lnTo>
              </a:path>
            </a:pathLst>
          </a:custGeom>
          <a:ln w="9144">
            <a:solidFill>
              <a:srgbClr val="497DBA"/>
            </a:solidFill>
          </a:ln>
        </p:spPr>
        <p:txBody>
          <a:bodyPr wrap="square" lIns="0" tIns="0" rIns="0" bIns="0" rtlCol="0"/>
          <a:lstStyle/>
          <a:p>
            <a:endParaRPr/>
          </a:p>
        </p:txBody>
      </p:sp>
      <p:sp>
        <p:nvSpPr>
          <p:cNvPr id="5" name="object 5"/>
          <p:cNvSpPr/>
          <p:nvPr/>
        </p:nvSpPr>
        <p:spPr>
          <a:xfrm>
            <a:off x="4645152" y="982980"/>
            <a:ext cx="2880360" cy="5527675"/>
          </a:xfrm>
          <a:custGeom>
            <a:avLst/>
            <a:gdLst/>
            <a:ahLst/>
            <a:cxnLst/>
            <a:rect l="l" t="t" r="r" b="b"/>
            <a:pathLst>
              <a:path w="2880359" h="5527675">
                <a:moveTo>
                  <a:pt x="1440180" y="0"/>
                </a:moveTo>
                <a:lnTo>
                  <a:pt x="0" y="5527548"/>
                </a:lnTo>
                <a:lnTo>
                  <a:pt x="2880359" y="5527548"/>
                </a:lnTo>
                <a:lnTo>
                  <a:pt x="1440180" y="0"/>
                </a:lnTo>
                <a:close/>
              </a:path>
            </a:pathLst>
          </a:custGeom>
          <a:solidFill>
            <a:srgbClr val="DDD9C3"/>
          </a:solidFill>
        </p:spPr>
        <p:txBody>
          <a:bodyPr wrap="square" lIns="0" tIns="0" rIns="0" bIns="0" rtlCol="0"/>
          <a:lstStyle/>
          <a:p>
            <a:endParaRPr/>
          </a:p>
        </p:txBody>
      </p:sp>
      <p:sp>
        <p:nvSpPr>
          <p:cNvPr id="6" name="object 6"/>
          <p:cNvSpPr/>
          <p:nvPr/>
        </p:nvSpPr>
        <p:spPr>
          <a:xfrm>
            <a:off x="4645152" y="982980"/>
            <a:ext cx="2880360" cy="5527675"/>
          </a:xfrm>
          <a:custGeom>
            <a:avLst/>
            <a:gdLst/>
            <a:ahLst/>
            <a:cxnLst/>
            <a:rect l="l" t="t" r="r" b="b"/>
            <a:pathLst>
              <a:path w="2880359" h="5527675">
                <a:moveTo>
                  <a:pt x="0" y="5527548"/>
                </a:moveTo>
                <a:lnTo>
                  <a:pt x="1440180" y="0"/>
                </a:lnTo>
                <a:lnTo>
                  <a:pt x="2880359" y="5527548"/>
                </a:lnTo>
                <a:lnTo>
                  <a:pt x="0" y="5527548"/>
                </a:lnTo>
                <a:close/>
              </a:path>
            </a:pathLst>
          </a:custGeom>
          <a:ln w="27432">
            <a:solidFill>
              <a:srgbClr val="000000"/>
            </a:solidFill>
          </a:ln>
        </p:spPr>
        <p:txBody>
          <a:bodyPr wrap="square" lIns="0" tIns="0" rIns="0" bIns="0" rtlCol="0"/>
          <a:lstStyle/>
          <a:p>
            <a:endParaRPr/>
          </a:p>
        </p:txBody>
      </p:sp>
      <p:sp>
        <p:nvSpPr>
          <p:cNvPr id="7" name="object 7"/>
          <p:cNvSpPr txBox="1"/>
          <p:nvPr/>
        </p:nvSpPr>
        <p:spPr>
          <a:xfrm>
            <a:off x="555138" y="871775"/>
            <a:ext cx="6985961" cy="3520451"/>
          </a:xfrm>
          <a:prstGeom prst="rect">
            <a:avLst/>
          </a:prstGeom>
        </p:spPr>
        <p:txBody>
          <a:bodyPr vert="horz" wrap="square" lIns="0" tIns="0" rIns="0" bIns="0" rtlCol="0">
            <a:spAutoFit/>
          </a:bodyPr>
          <a:lstStyle/>
          <a:p>
            <a:pPr>
              <a:lnSpc>
                <a:spcPct val="100000"/>
              </a:lnSpc>
              <a:spcBef>
                <a:spcPts val="35"/>
              </a:spcBef>
            </a:pPr>
            <a:endParaRPr sz="2900" dirty="0">
              <a:latin typeface="Times New Roman"/>
              <a:cs typeface="Times New Roman"/>
            </a:endParaRPr>
          </a:p>
          <a:p>
            <a:pPr marL="12700">
              <a:lnSpc>
                <a:spcPts val="2735"/>
              </a:lnSpc>
            </a:pPr>
            <a:r>
              <a:rPr lang="nl-BE" sz="2400" spc="-20" dirty="0" smtClean="0">
                <a:latin typeface="Calibri"/>
                <a:cs typeface="Calibri"/>
              </a:rPr>
              <a:t>		</a:t>
            </a:r>
            <a:r>
              <a:rPr sz="2400" spc="-20" dirty="0" smtClean="0">
                <a:latin typeface="Calibri"/>
                <a:cs typeface="Calibri"/>
              </a:rPr>
              <a:t>TOP </a:t>
            </a:r>
            <a:r>
              <a:rPr sz="2400" spc="-5" dirty="0">
                <a:latin typeface="Calibri"/>
                <a:cs typeface="Calibri"/>
              </a:rPr>
              <a:t>OF ICEBERG </a:t>
            </a:r>
            <a:r>
              <a:rPr sz="2400" dirty="0">
                <a:latin typeface="Calibri"/>
                <a:cs typeface="Calibri"/>
              </a:rPr>
              <a:t>:</a:t>
            </a:r>
            <a:r>
              <a:rPr sz="2400" spc="-145" dirty="0">
                <a:latin typeface="Calibri"/>
                <a:cs typeface="Calibri"/>
              </a:rPr>
              <a:t> </a:t>
            </a:r>
            <a:r>
              <a:rPr sz="2400" spc="-30" dirty="0">
                <a:latin typeface="Calibri"/>
                <a:cs typeface="Calibri"/>
              </a:rPr>
              <a:t>LAW</a:t>
            </a:r>
            <a:endParaRPr sz="2400" dirty="0">
              <a:latin typeface="Calibri"/>
              <a:cs typeface="Calibri"/>
            </a:endParaRPr>
          </a:p>
          <a:p>
            <a:pPr marL="12700">
              <a:lnSpc>
                <a:spcPts val="2735"/>
              </a:lnSpc>
            </a:pPr>
            <a:r>
              <a:rPr lang="nl-BE" sz="2400" spc="-5" dirty="0" smtClean="0">
                <a:latin typeface="Calibri"/>
                <a:cs typeface="Calibri"/>
              </a:rPr>
              <a:t>		</a:t>
            </a:r>
            <a:r>
              <a:rPr sz="2400" spc="-5" dirty="0" smtClean="0">
                <a:latin typeface="Calibri"/>
                <a:cs typeface="Calibri"/>
              </a:rPr>
              <a:t>ENFORCEMENT</a:t>
            </a:r>
            <a:endParaRPr sz="2400" dirty="0">
              <a:latin typeface="Calibri"/>
              <a:cs typeface="Calibri"/>
            </a:endParaRPr>
          </a:p>
          <a:p>
            <a:pPr>
              <a:lnSpc>
                <a:spcPct val="100000"/>
              </a:lnSpc>
              <a:spcBef>
                <a:spcPts val="5"/>
              </a:spcBef>
            </a:pPr>
            <a:endParaRPr sz="2750" dirty="0">
              <a:latin typeface="Times New Roman"/>
              <a:cs typeface="Times New Roman"/>
            </a:endParaRPr>
          </a:p>
          <a:p>
            <a:pPr marL="12700" marR="3637279">
              <a:lnSpc>
                <a:spcPct val="110100"/>
              </a:lnSpc>
            </a:pPr>
            <a:r>
              <a:rPr lang="nl-BE" sz="2400" dirty="0" smtClean="0">
                <a:latin typeface="Calibri"/>
                <a:cs typeface="Calibri"/>
              </a:rPr>
              <a:t>	</a:t>
            </a:r>
          </a:p>
          <a:p>
            <a:pPr marL="12700" marR="3637279">
              <a:lnSpc>
                <a:spcPct val="110100"/>
              </a:lnSpc>
            </a:pPr>
            <a:r>
              <a:rPr lang="nl-BE" sz="2400" dirty="0">
                <a:latin typeface="Calibri"/>
                <a:cs typeface="Calibri"/>
              </a:rPr>
              <a:t>	</a:t>
            </a:r>
            <a:r>
              <a:rPr sz="2400" dirty="0" smtClean="0">
                <a:latin typeface="Calibri"/>
                <a:cs typeface="Calibri"/>
              </a:rPr>
              <a:t>MIDDLE </a:t>
            </a:r>
            <a:r>
              <a:rPr sz="2400" dirty="0">
                <a:latin typeface="Calibri"/>
                <a:cs typeface="Calibri"/>
              </a:rPr>
              <a:t>:  </a:t>
            </a:r>
            <a:r>
              <a:rPr lang="nl-BE" sz="2400" dirty="0" smtClean="0">
                <a:latin typeface="Calibri"/>
                <a:cs typeface="Calibri"/>
              </a:rPr>
              <a:t>	</a:t>
            </a:r>
            <a:r>
              <a:rPr sz="2400" spc="5" dirty="0" smtClean="0">
                <a:latin typeface="Calibri"/>
                <a:cs typeface="Calibri"/>
              </a:rPr>
              <a:t>SPECIAL</a:t>
            </a:r>
            <a:r>
              <a:rPr lang="nl-BE" sz="2400" spc="5" dirty="0" smtClean="0">
                <a:latin typeface="Calibri"/>
                <a:cs typeface="Calibri"/>
              </a:rPr>
              <a:t>ISED </a:t>
            </a:r>
            <a:r>
              <a:rPr sz="2400" spc="5" dirty="0" smtClean="0">
                <a:latin typeface="Calibri"/>
                <a:cs typeface="Calibri"/>
              </a:rPr>
              <a:t>CARE</a:t>
            </a:r>
            <a:endParaRPr lang="nl-BE" sz="2400" spc="5" dirty="0" smtClean="0">
              <a:latin typeface="Calibri"/>
              <a:cs typeface="Calibri"/>
            </a:endParaRPr>
          </a:p>
          <a:p>
            <a:pPr marL="12700" marR="3637279">
              <a:lnSpc>
                <a:spcPct val="110100"/>
              </a:lnSpc>
            </a:pPr>
            <a:r>
              <a:rPr lang="nl-BE" sz="2400" spc="5" dirty="0" smtClean="0">
                <a:latin typeface="Calibri"/>
                <a:cs typeface="Calibri"/>
              </a:rPr>
              <a:t>	MENTAL CARE</a:t>
            </a:r>
            <a:endParaRPr sz="2400" dirty="0">
              <a:latin typeface="Calibri"/>
              <a:cs typeface="Calibri"/>
            </a:endParaRPr>
          </a:p>
          <a:p>
            <a:pPr marL="12700">
              <a:lnSpc>
                <a:spcPts val="2595"/>
              </a:lnSpc>
            </a:pPr>
            <a:r>
              <a:rPr lang="nl-BE" sz="2400" spc="-10" dirty="0" smtClean="0">
                <a:latin typeface="Calibri"/>
                <a:cs typeface="Calibri"/>
              </a:rPr>
              <a:t>	</a:t>
            </a:r>
            <a:endParaRPr sz="2400" dirty="0">
              <a:latin typeface="Calibri"/>
              <a:cs typeface="Calibri"/>
            </a:endParaRPr>
          </a:p>
        </p:txBody>
      </p:sp>
      <p:sp>
        <p:nvSpPr>
          <p:cNvPr id="8" name="object 8"/>
          <p:cNvSpPr txBox="1"/>
          <p:nvPr/>
        </p:nvSpPr>
        <p:spPr>
          <a:xfrm>
            <a:off x="762711" y="4720732"/>
            <a:ext cx="2199640" cy="1492885"/>
          </a:xfrm>
          <a:prstGeom prst="rect">
            <a:avLst/>
          </a:prstGeom>
        </p:spPr>
        <p:txBody>
          <a:bodyPr vert="horz" wrap="square" lIns="0" tIns="0" rIns="0" bIns="0" rtlCol="0">
            <a:spAutoFit/>
          </a:bodyPr>
          <a:lstStyle/>
          <a:p>
            <a:pPr marL="12700" marR="5080">
              <a:lnSpc>
                <a:spcPct val="110100"/>
              </a:lnSpc>
            </a:pPr>
            <a:r>
              <a:rPr sz="2400" spc="-20" dirty="0">
                <a:latin typeface="Calibri"/>
                <a:cs typeface="Calibri"/>
              </a:rPr>
              <a:t>BOTTOM </a:t>
            </a:r>
            <a:r>
              <a:rPr sz="2400" dirty="0">
                <a:latin typeface="Calibri"/>
                <a:cs typeface="Calibri"/>
              </a:rPr>
              <a:t>:  </a:t>
            </a:r>
            <a:r>
              <a:rPr sz="2400" spc="-5" dirty="0">
                <a:latin typeface="Calibri"/>
                <a:cs typeface="Calibri"/>
              </a:rPr>
              <a:t>PRIMARY</a:t>
            </a:r>
            <a:r>
              <a:rPr sz="2400" spc="-120" dirty="0">
                <a:latin typeface="Calibri"/>
                <a:cs typeface="Calibri"/>
              </a:rPr>
              <a:t> </a:t>
            </a:r>
            <a:r>
              <a:rPr sz="2400" spc="-30" dirty="0">
                <a:latin typeface="Calibri"/>
                <a:cs typeface="Calibri"/>
              </a:rPr>
              <a:t>HEALTH</a:t>
            </a:r>
            <a:endParaRPr sz="2400">
              <a:latin typeface="Calibri"/>
              <a:cs typeface="Calibri"/>
            </a:endParaRPr>
          </a:p>
          <a:p>
            <a:pPr marL="12700" marR="290830">
              <a:lnSpc>
                <a:spcPts val="2590"/>
              </a:lnSpc>
              <a:spcBef>
                <a:spcPts val="40"/>
              </a:spcBef>
            </a:pPr>
            <a:r>
              <a:rPr sz="2400" spc="5" dirty="0">
                <a:latin typeface="Calibri"/>
                <a:cs typeface="Calibri"/>
              </a:rPr>
              <a:t>CARE &amp;</a:t>
            </a:r>
            <a:r>
              <a:rPr sz="2400" spc="-155" dirty="0">
                <a:latin typeface="Calibri"/>
                <a:cs typeface="Calibri"/>
              </a:rPr>
              <a:t> </a:t>
            </a:r>
            <a:r>
              <a:rPr sz="2400" spc="5" dirty="0">
                <a:latin typeface="Calibri"/>
                <a:cs typeface="Calibri"/>
              </a:rPr>
              <a:t>SOCIAL  </a:t>
            </a:r>
            <a:r>
              <a:rPr sz="2400" spc="-15" dirty="0">
                <a:latin typeface="Calibri"/>
                <a:cs typeface="Calibri"/>
              </a:rPr>
              <a:t>WELFARE</a:t>
            </a:r>
            <a:endParaRPr sz="2400">
              <a:latin typeface="Calibri"/>
              <a:cs typeface="Calibri"/>
            </a:endParaRPr>
          </a:p>
        </p:txBody>
      </p:sp>
      <p:sp>
        <p:nvSpPr>
          <p:cNvPr id="9" name="Titel 8"/>
          <p:cNvSpPr>
            <a:spLocks noGrp="1"/>
          </p:cNvSpPr>
          <p:nvPr>
            <p:ph type="title"/>
          </p:nvPr>
        </p:nvSpPr>
        <p:spPr>
          <a:xfrm>
            <a:off x="1428788" y="0"/>
            <a:ext cx="7715212" cy="1307662"/>
          </a:xfrm>
          <a:solidFill>
            <a:schemeClr val="accent1">
              <a:lumMod val="20000"/>
              <a:lumOff val="80000"/>
            </a:schemeClr>
          </a:solidFill>
        </p:spPr>
        <p:txBody>
          <a:bodyPr>
            <a:normAutofit/>
          </a:bodyPr>
          <a:lstStyle/>
          <a:p>
            <a:r>
              <a:rPr lang="en-US" sz="3600" b="1" spc="-10" dirty="0" smtClean="0">
                <a:cs typeface="Calibri"/>
              </a:rPr>
              <a:t>BE AWARE OF D</a:t>
            </a:r>
            <a:r>
              <a:rPr lang="en-US" sz="3600" b="1" dirty="0" smtClean="0">
                <a:cs typeface="Calibri"/>
              </a:rPr>
              <a:t>I</a:t>
            </a:r>
            <a:r>
              <a:rPr lang="en-US" sz="3600" b="1" spc="10" dirty="0" smtClean="0">
                <a:cs typeface="Calibri"/>
              </a:rPr>
              <a:t>F</a:t>
            </a:r>
            <a:r>
              <a:rPr lang="en-US" sz="3600" b="1" spc="5" dirty="0" smtClean="0">
                <a:cs typeface="Calibri"/>
              </a:rPr>
              <a:t>F</a:t>
            </a:r>
            <a:r>
              <a:rPr lang="en-US" sz="3600" b="1" spc="10" dirty="0" smtClean="0">
                <a:cs typeface="Calibri"/>
              </a:rPr>
              <a:t>EREN</a:t>
            </a:r>
            <a:r>
              <a:rPr lang="en-US" sz="3600" b="1" spc="-15" dirty="0" smtClean="0">
                <a:cs typeface="Calibri"/>
              </a:rPr>
              <a:t>T</a:t>
            </a:r>
            <a:r>
              <a:rPr lang="en-US" sz="3600" b="1" dirty="0" smtClean="0">
                <a:cs typeface="Calibri"/>
              </a:rPr>
              <a:t>,  </a:t>
            </a:r>
            <a:br>
              <a:rPr lang="en-US" sz="3600" b="1" dirty="0" smtClean="0">
                <a:cs typeface="Calibri"/>
              </a:rPr>
            </a:br>
            <a:r>
              <a:rPr lang="en-US" sz="3600" b="1" spc="5" dirty="0" smtClean="0">
                <a:cs typeface="Calibri"/>
              </a:rPr>
              <a:t>CASE </a:t>
            </a:r>
            <a:r>
              <a:rPr lang="en-US" sz="3600" b="1" spc="10" dirty="0" smtClean="0">
                <a:cs typeface="Calibri"/>
              </a:rPr>
              <a:t>MIX AND NUMBERS …</a:t>
            </a:r>
            <a:endParaRPr lang="nl-BE" dirty="0"/>
          </a:p>
        </p:txBody>
      </p:sp>
      <p:pic>
        <p:nvPicPr>
          <p:cNvPr id="11" name="Afbeelding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776" y="116632"/>
            <a:ext cx="1656184" cy="1152128"/>
          </a:xfrm>
          <a:prstGeom prst="rect">
            <a:avLst/>
          </a:prstGeom>
        </p:spPr>
      </p:pic>
    </p:spTree>
    <p:extLst>
      <p:ext uri="{BB962C8B-B14F-4D97-AF65-F5344CB8AC3E}">
        <p14:creationId xmlns:p14="http://schemas.microsoft.com/office/powerpoint/2010/main" val="7065513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2412" y="859751"/>
            <a:ext cx="8640960" cy="5665012"/>
          </a:xfrm>
          <a:prstGeom prst="rect">
            <a:avLst/>
          </a:prstGeom>
        </p:spPr>
        <p:txBody>
          <a:bodyPr vert="horz" wrap="square" lIns="0" tIns="1905" rIns="0" bIns="0" rtlCol="0">
            <a:spAutoFit/>
          </a:bodyPr>
          <a:lstStyle/>
          <a:p>
            <a:pPr marL="219710">
              <a:spcBef>
                <a:spcPts val="15"/>
              </a:spcBef>
            </a:pPr>
            <a:r>
              <a:rPr lang="nl-BE" sz="4000" b="1" u="sng" spc="-20" dirty="0" err="1" smtClean="0"/>
              <a:t>sugges</a:t>
            </a:r>
            <a:r>
              <a:rPr sz="4000" b="1" u="sng" spc="-20" dirty="0" err="1" smtClean="0"/>
              <a:t>tion</a:t>
            </a:r>
            <a:r>
              <a:rPr lang="nl-BE" sz="4000" b="1" u="sng" spc="-20" dirty="0" smtClean="0"/>
              <a:t> </a:t>
            </a:r>
            <a:r>
              <a:rPr lang="nl-BE" sz="4000" b="1" u="sng" spc="-20" dirty="0" err="1" smtClean="0"/>
              <a:t>to</a:t>
            </a:r>
            <a:r>
              <a:rPr lang="nl-BE" sz="4000" b="1" u="sng" spc="-20" dirty="0" smtClean="0"/>
              <a:t> </a:t>
            </a:r>
            <a:r>
              <a:rPr lang="nl-BE" sz="4000" b="1" u="sng" spc="-20" dirty="0" err="1" smtClean="0"/>
              <a:t>collaborate</a:t>
            </a:r>
            <a:r>
              <a:rPr lang="nl-BE" sz="4000" b="1" u="sng" spc="-20" dirty="0" smtClean="0"/>
              <a:t> </a:t>
            </a:r>
            <a:br>
              <a:rPr lang="nl-BE" sz="4000" b="1" u="sng" spc="-20" dirty="0" smtClean="0"/>
            </a:br>
            <a:r>
              <a:rPr lang="nl-BE" sz="4000" b="1" u="sng" spc="-20" dirty="0" err="1" smtClean="0"/>
              <a:t>between</a:t>
            </a:r>
            <a:r>
              <a:rPr lang="nl-BE" sz="4000" b="1" u="sng" spc="-20" dirty="0" smtClean="0"/>
              <a:t> </a:t>
            </a:r>
            <a:r>
              <a:rPr lang="nl-BE" sz="4000" b="1" u="sng" spc="-20" dirty="0" err="1" smtClean="0"/>
              <a:t>networks</a:t>
            </a:r>
            <a:r>
              <a:rPr lang="nl-BE" sz="4000" spc="-20" dirty="0" smtClean="0"/>
              <a:t/>
            </a:r>
            <a:br>
              <a:rPr lang="nl-BE" sz="4000" spc="-20" dirty="0" smtClean="0"/>
            </a:br>
            <a:r>
              <a:rPr lang="nl-BE" sz="3600" spc="-20" dirty="0" smtClean="0">
                <a:solidFill>
                  <a:srgbClr val="000000"/>
                </a:solidFill>
              </a:rPr>
              <a:t>I</a:t>
            </a:r>
            <a:r>
              <a:rPr sz="3600" spc="-20" dirty="0" err="1" smtClean="0">
                <a:solidFill>
                  <a:srgbClr val="000000"/>
                </a:solidFill>
              </a:rPr>
              <a:t>ntegrate</a:t>
            </a:r>
            <a:r>
              <a:rPr sz="3600" spc="-20" dirty="0" smtClean="0">
                <a:solidFill>
                  <a:srgbClr val="000000"/>
                </a:solidFill>
              </a:rPr>
              <a:t> </a:t>
            </a:r>
            <a:r>
              <a:rPr lang="nl-BE" sz="3600" spc="-15" dirty="0" err="1" smtClean="0">
                <a:solidFill>
                  <a:srgbClr val="000000"/>
                </a:solidFill>
              </a:rPr>
              <a:t>learning</a:t>
            </a:r>
            <a:r>
              <a:rPr lang="nl-BE" sz="3600" spc="-15" dirty="0" smtClean="0">
                <a:solidFill>
                  <a:srgbClr val="000000"/>
                </a:solidFill>
              </a:rPr>
              <a:t> </a:t>
            </a:r>
            <a:r>
              <a:rPr lang="nl-BE" sz="3600" spc="-15" dirty="0" err="1" smtClean="0">
                <a:solidFill>
                  <a:srgbClr val="000000"/>
                </a:solidFill>
              </a:rPr>
              <a:t>pathways</a:t>
            </a:r>
            <a:r>
              <a:rPr lang="nl-BE" sz="3600" spc="-15" dirty="0" smtClean="0">
                <a:solidFill>
                  <a:srgbClr val="000000"/>
                </a:solidFill>
              </a:rPr>
              <a:t> </a:t>
            </a:r>
            <a:r>
              <a:rPr lang="nl-BE" sz="3600" spc="-15" dirty="0" err="1" smtClean="0">
                <a:solidFill>
                  <a:srgbClr val="000000"/>
                </a:solidFill>
              </a:rPr>
              <a:t>based</a:t>
            </a:r>
            <a:r>
              <a:rPr lang="nl-BE" sz="3600" spc="-15" dirty="0" smtClean="0">
                <a:solidFill>
                  <a:srgbClr val="000000"/>
                </a:solidFill>
              </a:rPr>
              <a:t> on </a:t>
            </a:r>
            <a:br>
              <a:rPr lang="nl-BE" sz="3600" spc="-15" dirty="0" smtClean="0">
                <a:solidFill>
                  <a:srgbClr val="000000"/>
                </a:solidFill>
              </a:rPr>
            </a:br>
            <a:r>
              <a:rPr lang="nl-BE" sz="3600" spc="-15" dirty="0" err="1" smtClean="0">
                <a:solidFill>
                  <a:srgbClr val="000000"/>
                </a:solidFill>
              </a:rPr>
              <a:t>local</a:t>
            </a:r>
            <a:r>
              <a:rPr lang="nl-BE" sz="3600" spc="-15" dirty="0" smtClean="0">
                <a:solidFill>
                  <a:srgbClr val="000000"/>
                </a:solidFill>
              </a:rPr>
              <a:t> </a:t>
            </a:r>
            <a:r>
              <a:rPr lang="nl-BE" sz="3600" spc="-15" dirty="0" err="1" smtClean="0">
                <a:solidFill>
                  <a:srgbClr val="000000"/>
                </a:solidFill>
              </a:rPr>
              <a:t>protocols</a:t>
            </a:r>
            <a:r>
              <a:rPr lang="nl-BE" sz="3600" spc="-15" dirty="0" smtClean="0">
                <a:solidFill>
                  <a:srgbClr val="000000"/>
                </a:solidFill>
              </a:rPr>
              <a:t> </a:t>
            </a:r>
            <a:r>
              <a:rPr lang="nl-BE" sz="3600" spc="-15" dirty="0" err="1" smtClean="0">
                <a:solidFill>
                  <a:srgbClr val="000000"/>
                </a:solidFill>
              </a:rPr>
              <a:t>between</a:t>
            </a:r>
            <a:r>
              <a:rPr lang="nl-BE" sz="3600" spc="-20" dirty="0" smtClean="0">
                <a:solidFill>
                  <a:srgbClr val="000000"/>
                </a:solidFill>
              </a:rPr>
              <a:t> </a:t>
            </a:r>
            <a:r>
              <a:rPr sz="3600" spc="5" dirty="0" smtClean="0">
                <a:solidFill>
                  <a:srgbClr val="000000"/>
                </a:solidFill>
              </a:rPr>
              <a:t>health </a:t>
            </a:r>
            <a:r>
              <a:rPr sz="3600" spc="-20" dirty="0">
                <a:solidFill>
                  <a:srgbClr val="000000"/>
                </a:solidFill>
              </a:rPr>
              <a:t>care </a:t>
            </a:r>
            <a:r>
              <a:rPr lang="nl-BE" sz="3600" spc="-20" dirty="0" err="1" smtClean="0">
                <a:solidFill>
                  <a:srgbClr val="000000"/>
                </a:solidFill>
              </a:rPr>
              <a:t>and</a:t>
            </a:r>
            <a:r>
              <a:rPr lang="nl-BE" sz="3600" spc="-20" dirty="0" smtClean="0">
                <a:solidFill>
                  <a:srgbClr val="000000"/>
                </a:solidFill>
              </a:rPr>
              <a:t> </a:t>
            </a:r>
            <a:r>
              <a:rPr lang="nl-BE" sz="3600" spc="-20" dirty="0" err="1" smtClean="0">
                <a:solidFill>
                  <a:srgbClr val="000000"/>
                </a:solidFill>
              </a:rPr>
              <a:t>other</a:t>
            </a:r>
            <a:r>
              <a:rPr lang="nl-BE" sz="3600" spc="-20" dirty="0" smtClean="0">
                <a:solidFill>
                  <a:srgbClr val="000000"/>
                </a:solidFill>
              </a:rPr>
              <a:t> </a:t>
            </a:r>
            <a:r>
              <a:rPr sz="3600" spc="-10" dirty="0" smtClean="0">
                <a:solidFill>
                  <a:srgbClr val="000000"/>
                </a:solidFill>
              </a:rPr>
              <a:t>profession</a:t>
            </a:r>
            <a:r>
              <a:rPr lang="nl-BE" sz="3600" spc="-10" dirty="0" smtClean="0">
                <a:solidFill>
                  <a:srgbClr val="000000"/>
                </a:solidFill>
              </a:rPr>
              <a:t>al</a:t>
            </a:r>
            <a:r>
              <a:rPr sz="3600" spc="-10" dirty="0" smtClean="0">
                <a:solidFill>
                  <a:srgbClr val="000000"/>
                </a:solidFill>
              </a:rPr>
              <a:t>s</a:t>
            </a:r>
            <a:r>
              <a:rPr lang="nl-BE" sz="3600" spc="-10" dirty="0" smtClean="0">
                <a:solidFill>
                  <a:srgbClr val="000000"/>
                </a:solidFill>
              </a:rPr>
              <a:t> </a:t>
            </a:r>
            <a:r>
              <a:rPr sz="3600" spc="-10" dirty="0" smtClean="0">
                <a:solidFill>
                  <a:srgbClr val="000000"/>
                </a:solidFill>
              </a:rPr>
              <a:t>into </a:t>
            </a:r>
            <a:r>
              <a:rPr lang="nl-BE" sz="3600" spc="-10" dirty="0" smtClean="0">
                <a:solidFill>
                  <a:srgbClr val="000000"/>
                </a:solidFill>
              </a:rPr>
              <a:t>a </a:t>
            </a:r>
            <a:r>
              <a:rPr sz="3600" spc="-5" dirty="0" smtClean="0">
                <a:solidFill>
                  <a:srgbClr val="000000"/>
                </a:solidFill>
              </a:rPr>
              <a:t>comprehensive </a:t>
            </a:r>
            <a:r>
              <a:rPr lang="nl-BE" sz="3600" spc="-5" dirty="0" smtClean="0">
                <a:solidFill>
                  <a:srgbClr val="000000"/>
                </a:solidFill>
              </a:rPr>
              <a:t>care </a:t>
            </a:r>
            <a:r>
              <a:rPr lang="nl-BE" sz="3600" spc="-5" dirty="0" err="1" smtClean="0">
                <a:solidFill>
                  <a:srgbClr val="000000"/>
                </a:solidFill>
              </a:rPr>
              <a:t>and</a:t>
            </a:r>
            <a:r>
              <a:rPr lang="nl-BE" sz="3600" spc="-5" dirty="0" smtClean="0">
                <a:solidFill>
                  <a:srgbClr val="000000"/>
                </a:solidFill>
              </a:rPr>
              <a:t> </a:t>
            </a:r>
            <a:r>
              <a:rPr lang="nl-BE" sz="3600" spc="-5" dirty="0" err="1" smtClean="0">
                <a:solidFill>
                  <a:srgbClr val="000000"/>
                </a:solidFill>
              </a:rPr>
              <a:t>protection</a:t>
            </a:r>
            <a:r>
              <a:rPr lang="nl-BE" sz="3600" spc="-5" dirty="0" smtClean="0">
                <a:solidFill>
                  <a:srgbClr val="000000"/>
                </a:solidFill>
              </a:rPr>
              <a:t> </a:t>
            </a:r>
            <a:r>
              <a:rPr lang="nl-BE" sz="3600" spc="-5" dirty="0" err="1" smtClean="0">
                <a:solidFill>
                  <a:srgbClr val="000000"/>
                </a:solidFill>
              </a:rPr>
              <a:t>strategy</a:t>
            </a:r>
            <a:r>
              <a:rPr lang="nl-BE" sz="3600" spc="-5" dirty="0">
                <a:solidFill>
                  <a:srgbClr val="000000"/>
                </a:solidFill>
              </a:rPr>
              <a:t/>
            </a:r>
            <a:br>
              <a:rPr lang="nl-BE" sz="3600" spc="-5" dirty="0">
                <a:solidFill>
                  <a:srgbClr val="000000"/>
                </a:solidFill>
              </a:rPr>
            </a:br>
            <a:r>
              <a:rPr lang="nl-BE" sz="3600" b="1" spc="-5" dirty="0" err="1" smtClean="0">
                <a:solidFill>
                  <a:srgbClr val="000000"/>
                </a:solidFill>
              </a:rPr>
              <a:t>to</a:t>
            </a:r>
            <a:r>
              <a:rPr lang="nl-BE" sz="3600" b="1" spc="-5" dirty="0" smtClean="0">
                <a:solidFill>
                  <a:srgbClr val="000000"/>
                </a:solidFill>
              </a:rPr>
              <a:t> train in a </a:t>
            </a:r>
            <a:r>
              <a:rPr sz="3600" b="1" dirty="0" smtClean="0">
                <a:solidFill>
                  <a:srgbClr val="000000"/>
                </a:solidFill>
              </a:rPr>
              <a:t>multidisciplinary</a:t>
            </a:r>
            <a:r>
              <a:rPr lang="nl-BE" sz="3600" b="1" dirty="0" smtClean="0">
                <a:solidFill>
                  <a:srgbClr val="000000"/>
                </a:solidFill>
              </a:rPr>
              <a:t> context</a:t>
            </a:r>
            <a:r>
              <a:rPr sz="3600" b="1" dirty="0" smtClean="0">
                <a:solidFill>
                  <a:srgbClr val="000000"/>
                </a:solidFill>
              </a:rPr>
              <a:t> </a:t>
            </a:r>
            <a:r>
              <a:rPr lang="nl-BE" sz="3600" b="1" spc="-5" dirty="0" smtClean="0">
                <a:solidFill>
                  <a:srgbClr val="000000"/>
                </a:solidFill>
              </a:rPr>
              <a:t/>
            </a:r>
            <a:br>
              <a:rPr lang="nl-BE" sz="3600" b="1" spc="-5" dirty="0" smtClean="0">
                <a:solidFill>
                  <a:srgbClr val="000000"/>
                </a:solidFill>
              </a:rPr>
            </a:br>
            <a:r>
              <a:rPr lang="nl-BE" sz="3600" b="1" spc="-5" dirty="0" err="1" smtClean="0">
                <a:solidFill>
                  <a:srgbClr val="000000"/>
                </a:solidFill>
              </a:rPr>
              <a:t>based</a:t>
            </a:r>
            <a:r>
              <a:rPr lang="nl-BE" sz="3600" b="1" spc="-5" dirty="0" smtClean="0">
                <a:solidFill>
                  <a:srgbClr val="000000"/>
                </a:solidFill>
              </a:rPr>
              <a:t> on </a:t>
            </a:r>
            <a:r>
              <a:rPr lang="nl-BE" sz="3600" b="1" spc="-20" dirty="0" err="1" smtClean="0">
                <a:solidFill>
                  <a:srgbClr val="000000"/>
                </a:solidFill>
              </a:rPr>
              <a:t>culturally</a:t>
            </a:r>
            <a:r>
              <a:rPr lang="nl-BE" sz="3600" b="1" spc="-20" dirty="0" smtClean="0">
                <a:solidFill>
                  <a:srgbClr val="000000"/>
                </a:solidFill>
              </a:rPr>
              <a:t> </a:t>
            </a:r>
            <a:r>
              <a:rPr lang="nl-BE" sz="3600" b="1" spc="-5" dirty="0">
                <a:solidFill>
                  <a:srgbClr val="000000"/>
                </a:solidFill>
              </a:rPr>
              <a:t>relevant</a:t>
            </a:r>
            <a:r>
              <a:rPr lang="nl-BE" sz="3600" b="1" spc="-20" dirty="0">
                <a:solidFill>
                  <a:srgbClr val="000000"/>
                </a:solidFill>
              </a:rPr>
              <a:t> </a:t>
            </a:r>
            <a:r>
              <a:rPr sz="3600" b="1" spc="-15" dirty="0" smtClean="0">
                <a:solidFill>
                  <a:srgbClr val="000000"/>
                </a:solidFill>
              </a:rPr>
              <a:t>case </a:t>
            </a:r>
            <a:r>
              <a:rPr sz="3600" b="1" dirty="0">
                <a:solidFill>
                  <a:srgbClr val="000000"/>
                </a:solidFill>
              </a:rPr>
              <a:t>mix  </a:t>
            </a:r>
            <a:r>
              <a:rPr lang="nl-BE" sz="3600" b="1" dirty="0" smtClean="0">
                <a:solidFill>
                  <a:srgbClr val="000000"/>
                </a:solidFill>
              </a:rPr>
              <a:t/>
            </a:r>
            <a:br>
              <a:rPr lang="nl-BE" sz="3600" b="1" dirty="0" smtClean="0">
                <a:solidFill>
                  <a:srgbClr val="000000"/>
                </a:solidFill>
              </a:rPr>
            </a:br>
            <a:r>
              <a:rPr sz="3600" b="1" dirty="0" smtClean="0">
                <a:solidFill>
                  <a:srgbClr val="000000"/>
                </a:solidFill>
              </a:rPr>
              <a:t>learning </a:t>
            </a:r>
            <a:r>
              <a:rPr sz="3600" b="1" spc="-15" dirty="0" smtClean="0">
                <a:solidFill>
                  <a:srgbClr val="000000"/>
                </a:solidFill>
              </a:rPr>
              <a:t>f</a:t>
            </a:r>
            <a:r>
              <a:rPr lang="nl-BE" sz="3600" b="1" spc="-15" dirty="0" err="1" smtClean="0">
                <a:solidFill>
                  <a:srgbClr val="000000"/>
                </a:solidFill>
              </a:rPr>
              <a:t>ro</a:t>
            </a:r>
            <a:r>
              <a:rPr sz="3600" b="1" spc="-15" dirty="0" smtClean="0">
                <a:solidFill>
                  <a:srgbClr val="000000"/>
                </a:solidFill>
              </a:rPr>
              <a:t>m </a:t>
            </a:r>
            <a:r>
              <a:rPr lang="nl-BE" sz="3600" b="1" spc="-15" dirty="0" err="1" smtClean="0">
                <a:solidFill>
                  <a:srgbClr val="000000"/>
                </a:solidFill>
              </a:rPr>
              <a:t>sharing</a:t>
            </a:r>
            <a:r>
              <a:rPr lang="nl-BE" sz="3600" b="1" spc="-15" dirty="0" smtClean="0">
                <a:solidFill>
                  <a:srgbClr val="000000"/>
                </a:solidFill>
              </a:rPr>
              <a:t> </a:t>
            </a:r>
            <a:r>
              <a:rPr sz="3600" b="1" spc="-10" dirty="0" smtClean="0">
                <a:solidFill>
                  <a:srgbClr val="000000"/>
                </a:solidFill>
              </a:rPr>
              <a:t>experience</a:t>
            </a:r>
            <a:r>
              <a:rPr lang="nl-BE" sz="3600" b="1" spc="-10" dirty="0" smtClean="0">
                <a:solidFill>
                  <a:srgbClr val="000000"/>
                </a:solidFill>
              </a:rPr>
              <a:t>s</a:t>
            </a:r>
            <a:r>
              <a:rPr sz="3600" b="1" spc="-10" dirty="0" smtClean="0">
                <a:solidFill>
                  <a:srgbClr val="000000"/>
                </a:solidFill>
              </a:rPr>
              <a:t> </a:t>
            </a:r>
            <a:r>
              <a:rPr lang="nl-BE" sz="3600" b="1" spc="-10" dirty="0" smtClean="0">
                <a:solidFill>
                  <a:srgbClr val="000000"/>
                </a:solidFill>
              </a:rPr>
              <a:t/>
            </a:r>
            <a:br>
              <a:rPr lang="nl-BE" sz="3600" b="1" spc="-10" dirty="0" smtClean="0">
                <a:solidFill>
                  <a:srgbClr val="000000"/>
                </a:solidFill>
              </a:rPr>
            </a:br>
            <a:r>
              <a:rPr sz="3600" b="1" spc="-10" dirty="0" smtClean="0">
                <a:solidFill>
                  <a:srgbClr val="000000"/>
                </a:solidFill>
              </a:rPr>
              <a:t>to</a:t>
            </a:r>
            <a:r>
              <a:rPr sz="3600" b="1" spc="-229" dirty="0" smtClean="0">
                <a:solidFill>
                  <a:srgbClr val="000000"/>
                </a:solidFill>
              </a:rPr>
              <a:t> </a:t>
            </a:r>
            <a:r>
              <a:rPr sz="3600" b="1" spc="-15" dirty="0" smtClean="0">
                <a:solidFill>
                  <a:srgbClr val="000000"/>
                </a:solidFill>
              </a:rPr>
              <a:t>collaborate</a:t>
            </a:r>
            <a:r>
              <a:rPr lang="nl-BE" sz="3600" b="1" spc="-15" dirty="0" smtClean="0">
                <a:solidFill>
                  <a:srgbClr val="000000"/>
                </a:solidFill>
              </a:rPr>
              <a:t> in a system </a:t>
            </a:r>
            <a:r>
              <a:rPr lang="nl-BE" sz="3600" b="1" spc="-15" dirty="0" err="1" smtClean="0">
                <a:solidFill>
                  <a:srgbClr val="000000"/>
                </a:solidFill>
              </a:rPr>
              <a:t>centered</a:t>
            </a:r>
            <a:r>
              <a:rPr lang="nl-BE" sz="3600" b="1" spc="-15" dirty="0" smtClean="0">
                <a:solidFill>
                  <a:srgbClr val="000000"/>
                </a:solidFill>
              </a:rPr>
              <a:t> way</a:t>
            </a:r>
            <a:endParaRPr sz="3600" b="1" dirty="0"/>
          </a:p>
        </p:txBody>
      </p:sp>
      <p:sp>
        <p:nvSpPr>
          <p:cNvPr id="3" name="object 6"/>
          <p:cNvSpPr/>
          <p:nvPr/>
        </p:nvSpPr>
        <p:spPr>
          <a:xfrm>
            <a:off x="7182484" y="0"/>
            <a:ext cx="1920239" cy="1110996"/>
          </a:xfrm>
          <a:prstGeom prst="rect">
            <a:avLst/>
          </a:prstGeom>
          <a:blipFill>
            <a:blip r:embed="rId2" cstate="print"/>
            <a:stretch>
              <a:fillRect/>
            </a:stretch>
          </a:blipFill>
        </p:spPr>
        <p:txBody>
          <a:bodyPr wrap="square" lIns="0" tIns="0" rIns="0" bIns="0" rtlCol="0"/>
          <a:lstStyle/>
          <a:p>
            <a:endParaRP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188640"/>
            <a:ext cx="1547664" cy="134222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21417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033" y="1052736"/>
            <a:ext cx="8397934" cy="4752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el 1"/>
          <p:cNvSpPr txBox="1">
            <a:spLocks/>
          </p:cNvSpPr>
          <p:nvPr/>
        </p:nvSpPr>
        <p:spPr>
          <a:xfrm>
            <a:off x="373033" y="188640"/>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BE" smtClean="0"/>
              <a:t>What is a FC ?</a:t>
            </a:r>
            <a:endParaRPr lang="nl-BE" dirty="0"/>
          </a:p>
        </p:txBody>
      </p:sp>
    </p:spTree>
    <p:extLst>
      <p:ext uri="{BB962C8B-B14F-4D97-AF65-F5344CB8AC3E}">
        <p14:creationId xmlns:p14="http://schemas.microsoft.com/office/powerpoint/2010/main" val="29581073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6420" y="2060848"/>
            <a:ext cx="5210175" cy="391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 1"/>
          <p:cNvSpPr>
            <a:spLocks noGrp="1"/>
          </p:cNvSpPr>
          <p:nvPr>
            <p:ph type="title"/>
          </p:nvPr>
        </p:nvSpPr>
        <p:spPr>
          <a:xfrm>
            <a:off x="466707" y="692696"/>
            <a:ext cx="8229600" cy="1143000"/>
          </a:xfrm>
        </p:spPr>
        <p:txBody>
          <a:bodyPr>
            <a:normAutofit fontScale="90000"/>
          </a:bodyPr>
          <a:lstStyle/>
          <a:p>
            <a:r>
              <a:rPr lang="nl-BE" dirty="0" smtClean="0"/>
              <a:t>ONE SAFE PLACE</a:t>
            </a:r>
            <a:br>
              <a:rPr lang="nl-BE" dirty="0" smtClean="0"/>
            </a:br>
            <a:r>
              <a:rPr lang="nl-BE" dirty="0" smtClean="0"/>
              <a:t>HOPE AND EMPOWERMENT</a:t>
            </a:r>
            <a:br>
              <a:rPr lang="nl-BE" dirty="0" smtClean="0"/>
            </a:br>
            <a:endParaRPr lang="nl-BE" dirty="0"/>
          </a:p>
        </p:txBody>
      </p:sp>
    </p:spTree>
    <p:extLst>
      <p:ext uri="{BB962C8B-B14F-4D97-AF65-F5344CB8AC3E}">
        <p14:creationId xmlns:p14="http://schemas.microsoft.com/office/powerpoint/2010/main" val="33009127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err="1" smtClean="0"/>
              <a:t>Starting</a:t>
            </a:r>
            <a:r>
              <a:rPr lang="nl-BE" dirty="0" smtClean="0"/>
              <a:t> FJC</a:t>
            </a:r>
            <a:endParaRPr lang="nl-BE"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268760"/>
            <a:ext cx="7978896" cy="5422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00734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How </a:t>
            </a:r>
            <a:r>
              <a:rPr lang="nl-BE" dirty="0" err="1" smtClean="0"/>
              <a:t>to</a:t>
            </a:r>
            <a:r>
              <a:rPr lang="nl-BE" dirty="0" smtClean="0"/>
              <a:t> start a FC </a:t>
            </a:r>
            <a:endParaRPr lang="nl-BE" dirty="0"/>
          </a:p>
        </p:txBody>
      </p:sp>
      <p:sp>
        <p:nvSpPr>
          <p:cNvPr id="3" name="Tijdelijke aanduiding voor inhoud 2"/>
          <p:cNvSpPr>
            <a:spLocks noGrp="1"/>
          </p:cNvSpPr>
          <p:nvPr>
            <p:ph idx="1"/>
          </p:nvPr>
        </p:nvSpPr>
        <p:spPr/>
        <p:txBody>
          <a:bodyPr>
            <a:normAutofit fontScale="92500" lnSpcReduction="20000"/>
          </a:bodyPr>
          <a:lstStyle/>
          <a:p>
            <a:r>
              <a:rPr lang="nl-BE" dirty="0" err="1" smtClean="0"/>
              <a:t>Good</a:t>
            </a:r>
            <a:r>
              <a:rPr lang="nl-BE" dirty="0" smtClean="0"/>
              <a:t> </a:t>
            </a:r>
            <a:r>
              <a:rPr lang="nl-BE" dirty="0" err="1" smtClean="0"/>
              <a:t>ground</a:t>
            </a:r>
            <a:r>
              <a:rPr lang="nl-BE" dirty="0" smtClean="0"/>
              <a:t> </a:t>
            </a:r>
            <a:r>
              <a:rPr lang="nl-BE" dirty="0" err="1" smtClean="0"/>
              <a:t>and</a:t>
            </a:r>
            <a:r>
              <a:rPr lang="nl-BE" dirty="0" smtClean="0"/>
              <a:t> goals</a:t>
            </a:r>
          </a:p>
          <a:p>
            <a:r>
              <a:rPr lang="nl-BE" dirty="0" err="1" smtClean="0"/>
              <a:t>Structure</a:t>
            </a:r>
            <a:endParaRPr lang="nl-BE" dirty="0" smtClean="0"/>
          </a:p>
          <a:p>
            <a:r>
              <a:rPr lang="nl-BE" dirty="0" smtClean="0"/>
              <a:t>Care </a:t>
            </a:r>
            <a:r>
              <a:rPr lang="nl-BE" dirty="0" err="1" smtClean="0"/>
              <a:t>for</a:t>
            </a:r>
            <a:r>
              <a:rPr lang="nl-BE" dirty="0" smtClean="0"/>
              <a:t> </a:t>
            </a:r>
            <a:r>
              <a:rPr lang="nl-BE" dirty="0" err="1" smtClean="0"/>
              <a:t>outside</a:t>
            </a:r>
            <a:r>
              <a:rPr lang="nl-BE" dirty="0" smtClean="0"/>
              <a:t> </a:t>
            </a:r>
            <a:r>
              <a:rPr lang="nl-BE" dirty="0" err="1" smtClean="0"/>
              <a:t>and</a:t>
            </a:r>
            <a:r>
              <a:rPr lang="nl-BE" dirty="0" smtClean="0"/>
              <a:t> </a:t>
            </a:r>
            <a:r>
              <a:rPr lang="nl-BE" dirty="0" err="1" smtClean="0"/>
              <a:t>inside</a:t>
            </a:r>
            <a:endParaRPr lang="nl-BE" dirty="0" smtClean="0"/>
          </a:p>
          <a:p>
            <a:r>
              <a:rPr lang="nl-BE" dirty="0" err="1" smtClean="0"/>
              <a:t>Its</a:t>
            </a:r>
            <a:r>
              <a:rPr lang="nl-BE" dirty="0" smtClean="0"/>
              <a:t> </a:t>
            </a:r>
            <a:r>
              <a:rPr lang="nl-BE" dirty="0" err="1" smtClean="0"/>
              <a:t>about</a:t>
            </a:r>
            <a:r>
              <a:rPr lang="nl-BE" dirty="0" smtClean="0"/>
              <a:t> cooperation</a:t>
            </a:r>
          </a:p>
          <a:p>
            <a:pPr lvl="1"/>
            <a:r>
              <a:rPr lang="nl-BE" dirty="0" smtClean="0"/>
              <a:t>Client </a:t>
            </a:r>
            <a:r>
              <a:rPr lang="nl-BE" dirty="0" err="1" smtClean="0"/>
              <a:t>focussed</a:t>
            </a:r>
            <a:endParaRPr lang="nl-BE" dirty="0" smtClean="0"/>
          </a:p>
          <a:p>
            <a:pPr lvl="1"/>
            <a:r>
              <a:rPr lang="nl-BE" dirty="0" err="1" smtClean="0"/>
              <a:t>Integrity</a:t>
            </a:r>
            <a:endParaRPr lang="nl-BE" dirty="0" smtClean="0"/>
          </a:p>
          <a:p>
            <a:pPr lvl="1"/>
            <a:r>
              <a:rPr lang="nl-BE" dirty="0" smtClean="0"/>
              <a:t>Safety first</a:t>
            </a:r>
          </a:p>
          <a:p>
            <a:pPr lvl="1"/>
            <a:r>
              <a:rPr lang="nl-BE" dirty="0" err="1" smtClean="0"/>
              <a:t>Transparency</a:t>
            </a:r>
            <a:endParaRPr lang="nl-BE" dirty="0" smtClean="0"/>
          </a:p>
          <a:p>
            <a:r>
              <a:rPr lang="nl-BE" dirty="0" smtClean="0"/>
              <a:t>Communication </a:t>
            </a:r>
          </a:p>
          <a:p>
            <a:pPr marL="0" indent="0" algn="ctr">
              <a:buNone/>
            </a:pPr>
            <a:r>
              <a:rPr lang="nl-BE" dirty="0" smtClean="0"/>
              <a:t>….</a:t>
            </a:r>
          </a:p>
          <a:p>
            <a:pPr lvl="1"/>
            <a:endParaRPr lang="nl-BE"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4452" y="2276872"/>
            <a:ext cx="3240360" cy="2654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82466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188640"/>
            <a:ext cx="6086475" cy="391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3068960"/>
            <a:ext cx="6257925" cy="345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jdelijke aanduiding voor inhoud 2"/>
          <p:cNvSpPr txBox="1">
            <a:spLocks/>
          </p:cNvSpPr>
          <p:nvPr/>
        </p:nvSpPr>
        <p:spPr>
          <a:xfrm>
            <a:off x="251520" y="3068960"/>
            <a:ext cx="7776864" cy="3789040"/>
          </a:xfrm>
          <a:prstGeom prst="rect">
            <a:avLst/>
          </a:prstGeom>
          <a:solidFill>
            <a:schemeClr val="accent3">
              <a:lumMod val="40000"/>
              <a:lumOff val="60000"/>
            </a:schemeClr>
          </a:solidFill>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nl-BE" dirty="0" smtClean="0"/>
              <a:t>57% of </a:t>
            </a:r>
            <a:r>
              <a:rPr lang="nl-BE" dirty="0" err="1" smtClean="0"/>
              <a:t>perpetrators</a:t>
            </a:r>
            <a:r>
              <a:rPr lang="nl-BE" dirty="0" smtClean="0"/>
              <a:t> prior </a:t>
            </a:r>
            <a:r>
              <a:rPr lang="nl-BE" dirty="0" err="1" smtClean="0"/>
              <a:t>other</a:t>
            </a:r>
            <a:r>
              <a:rPr lang="nl-BE" dirty="0" smtClean="0"/>
              <a:t> </a:t>
            </a:r>
            <a:r>
              <a:rPr lang="nl-BE" dirty="0" err="1" smtClean="0"/>
              <a:t>offenses</a:t>
            </a:r>
            <a:r>
              <a:rPr lang="nl-BE" dirty="0" smtClean="0"/>
              <a:t> </a:t>
            </a:r>
          </a:p>
          <a:p>
            <a:r>
              <a:rPr lang="nl-BE" dirty="0" err="1" smtClean="0"/>
              <a:t>Police</a:t>
            </a:r>
            <a:r>
              <a:rPr lang="nl-BE" dirty="0" smtClean="0"/>
              <a:t> </a:t>
            </a:r>
            <a:r>
              <a:rPr lang="nl-BE" dirty="0" err="1" smtClean="0"/>
              <a:t>keeps</a:t>
            </a:r>
            <a:r>
              <a:rPr lang="nl-BE" dirty="0" smtClean="0"/>
              <a:t> </a:t>
            </a:r>
            <a:r>
              <a:rPr lang="nl-BE" dirty="0" err="1" smtClean="0"/>
              <a:t>perpetrator</a:t>
            </a:r>
            <a:r>
              <a:rPr lang="nl-BE" dirty="0" smtClean="0"/>
              <a:t> </a:t>
            </a:r>
            <a:r>
              <a:rPr lang="nl-BE" dirty="0" err="1" smtClean="0"/>
              <a:t>accountable</a:t>
            </a:r>
            <a:endParaRPr lang="nl-BE" dirty="0" smtClean="0"/>
          </a:p>
          <a:p>
            <a:r>
              <a:rPr lang="nl-BE" dirty="0" err="1" smtClean="0"/>
              <a:t>Donot</a:t>
            </a:r>
            <a:r>
              <a:rPr lang="nl-BE" dirty="0" smtClean="0"/>
              <a:t> copy paste</a:t>
            </a:r>
          </a:p>
          <a:p>
            <a:r>
              <a:rPr lang="nl-BE" dirty="0" smtClean="0"/>
              <a:t>Link </a:t>
            </a:r>
            <a:r>
              <a:rPr lang="nl-BE" dirty="0" err="1" smtClean="0"/>
              <a:t>to</a:t>
            </a:r>
            <a:r>
              <a:rPr lang="nl-BE" dirty="0" smtClean="0"/>
              <a:t> </a:t>
            </a:r>
            <a:r>
              <a:rPr lang="nl-BE" dirty="0" err="1" smtClean="0"/>
              <a:t>current</a:t>
            </a:r>
            <a:r>
              <a:rPr lang="nl-BE" dirty="0" smtClean="0"/>
              <a:t> </a:t>
            </a:r>
            <a:r>
              <a:rPr lang="nl-BE" dirty="0" err="1" smtClean="0"/>
              <a:t>facilities</a:t>
            </a:r>
            <a:endParaRPr lang="nl-BE" dirty="0" smtClean="0"/>
          </a:p>
          <a:p>
            <a:endParaRPr lang="nl-BE" dirty="0"/>
          </a:p>
        </p:txBody>
      </p:sp>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97865" y="4333969"/>
            <a:ext cx="2110589" cy="2502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6050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dirty="0" err="1" smtClean="0"/>
              <a:t>About</a:t>
            </a:r>
            <a:r>
              <a:rPr lang="nl-BE" dirty="0" smtClean="0"/>
              <a:t> </a:t>
            </a:r>
            <a:r>
              <a:rPr lang="nl-BE" dirty="0" err="1" smtClean="0"/>
              <a:t>victims</a:t>
            </a:r>
            <a:r>
              <a:rPr lang="nl-BE" dirty="0" smtClean="0"/>
              <a:t> </a:t>
            </a:r>
            <a:r>
              <a:rPr lang="nl-BE" dirty="0" err="1" smtClean="0"/>
              <a:t>and</a:t>
            </a:r>
            <a:r>
              <a:rPr lang="nl-BE" dirty="0" smtClean="0"/>
              <a:t> </a:t>
            </a:r>
            <a:r>
              <a:rPr lang="nl-BE" dirty="0" err="1" smtClean="0"/>
              <a:t>perpetrators</a:t>
            </a:r>
            <a:endParaRPr lang="nl-BE" dirty="0"/>
          </a:p>
        </p:txBody>
      </p:sp>
      <p:sp>
        <p:nvSpPr>
          <p:cNvPr id="3" name="Tijdelijke aanduiding voor inhoud 2"/>
          <p:cNvSpPr>
            <a:spLocks noGrp="1"/>
          </p:cNvSpPr>
          <p:nvPr>
            <p:ph idx="1"/>
          </p:nvPr>
        </p:nvSpPr>
        <p:spPr/>
        <p:txBody>
          <a:bodyPr>
            <a:normAutofit fontScale="85000" lnSpcReduction="20000"/>
          </a:bodyPr>
          <a:lstStyle/>
          <a:p>
            <a:r>
              <a:rPr lang="nl-BE" dirty="0" err="1" smtClean="0"/>
              <a:t>Victim</a:t>
            </a:r>
            <a:r>
              <a:rPr lang="nl-BE" dirty="0" smtClean="0"/>
              <a:t> </a:t>
            </a:r>
            <a:r>
              <a:rPr lang="nl-BE" dirty="0" err="1" smtClean="0"/>
              <a:t>oriented</a:t>
            </a:r>
            <a:r>
              <a:rPr lang="nl-BE" dirty="0" smtClean="0"/>
              <a:t> versus family </a:t>
            </a:r>
            <a:r>
              <a:rPr lang="nl-BE" dirty="0" err="1" smtClean="0"/>
              <a:t>oriented</a:t>
            </a:r>
            <a:r>
              <a:rPr lang="nl-BE" dirty="0" smtClean="0"/>
              <a:t>?</a:t>
            </a:r>
          </a:p>
          <a:p>
            <a:r>
              <a:rPr lang="nl-BE" dirty="0" smtClean="0"/>
              <a:t>Mind </a:t>
            </a:r>
            <a:r>
              <a:rPr lang="nl-BE" dirty="0" err="1" smtClean="0"/>
              <a:t>not</a:t>
            </a:r>
            <a:r>
              <a:rPr lang="nl-BE" dirty="0" smtClean="0"/>
              <a:t> </a:t>
            </a:r>
            <a:r>
              <a:rPr lang="nl-BE" dirty="0" err="1" smtClean="0"/>
              <a:t>to</a:t>
            </a:r>
            <a:r>
              <a:rPr lang="nl-BE" dirty="0" smtClean="0"/>
              <a:t> </a:t>
            </a:r>
            <a:r>
              <a:rPr lang="nl-BE" dirty="0" err="1" smtClean="0"/>
              <a:t>be</a:t>
            </a:r>
            <a:r>
              <a:rPr lang="nl-BE" dirty="0" smtClean="0"/>
              <a:t> </a:t>
            </a:r>
            <a:r>
              <a:rPr lang="nl-BE" dirty="0" err="1" smtClean="0"/>
              <a:t>sucked</a:t>
            </a:r>
            <a:r>
              <a:rPr lang="nl-BE" dirty="0" smtClean="0"/>
              <a:t> </a:t>
            </a:r>
            <a:r>
              <a:rPr lang="nl-BE" dirty="0" err="1" smtClean="0"/>
              <a:t>into</a:t>
            </a:r>
            <a:r>
              <a:rPr lang="nl-BE" dirty="0" smtClean="0"/>
              <a:t> </a:t>
            </a:r>
            <a:r>
              <a:rPr lang="nl-BE" dirty="0" err="1" smtClean="0"/>
              <a:t>one</a:t>
            </a:r>
            <a:r>
              <a:rPr lang="nl-BE" dirty="0" smtClean="0"/>
              <a:t> </a:t>
            </a:r>
            <a:r>
              <a:rPr lang="nl-BE" dirty="0" err="1" smtClean="0"/>
              <a:t>perspective</a:t>
            </a:r>
            <a:endParaRPr lang="nl-BE" dirty="0" smtClean="0"/>
          </a:p>
          <a:p>
            <a:endParaRPr lang="nl-BE" dirty="0" smtClean="0"/>
          </a:p>
          <a:p>
            <a:r>
              <a:rPr lang="nl-BE" dirty="0" smtClean="0"/>
              <a:t>See </a:t>
            </a:r>
            <a:r>
              <a:rPr lang="nl-BE" dirty="0" err="1" smtClean="0"/>
              <a:t>parties</a:t>
            </a:r>
            <a:r>
              <a:rPr lang="nl-BE" dirty="0" smtClean="0"/>
              <a:t> first </a:t>
            </a:r>
            <a:r>
              <a:rPr lang="nl-BE" dirty="0" err="1" smtClean="0"/>
              <a:t>separately</a:t>
            </a:r>
            <a:endParaRPr lang="nl-BE" dirty="0" smtClean="0"/>
          </a:p>
          <a:p>
            <a:r>
              <a:rPr lang="nl-BE" dirty="0" err="1" smtClean="0"/>
              <a:t>Difference</a:t>
            </a:r>
            <a:r>
              <a:rPr lang="nl-BE" dirty="0" smtClean="0"/>
              <a:t> in riskassessment </a:t>
            </a:r>
            <a:r>
              <a:rPr lang="nl-BE" dirty="0" err="1" smtClean="0"/>
              <a:t>with</a:t>
            </a:r>
            <a:r>
              <a:rPr lang="nl-BE" dirty="0" smtClean="0"/>
              <a:t> </a:t>
            </a:r>
            <a:r>
              <a:rPr lang="nl-BE" dirty="0" err="1" smtClean="0"/>
              <a:t>parties</a:t>
            </a:r>
            <a:endParaRPr lang="nl-BE" dirty="0" smtClean="0"/>
          </a:p>
          <a:p>
            <a:endParaRPr lang="nl-BE" dirty="0" smtClean="0"/>
          </a:p>
          <a:p>
            <a:r>
              <a:rPr lang="nl-BE" dirty="0" err="1" smtClean="0"/>
              <a:t>When</a:t>
            </a:r>
            <a:r>
              <a:rPr lang="nl-BE" dirty="0" smtClean="0"/>
              <a:t> a </a:t>
            </a:r>
            <a:r>
              <a:rPr lang="nl-BE" dirty="0" err="1" smtClean="0"/>
              <a:t>child</a:t>
            </a:r>
            <a:r>
              <a:rPr lang="nl-BE" dirty="0" smtClean="0"/>
              <a:t> is </a:t>
            </a:r>
            <a:r>
              <a:rPr lang="nl-BE" dirty="0" err="1" smtClean="0"/>
              <a:t>involved</a:t>
            </a:r>
            <a:r>
              <a:rPr lang="nl-BE" dirty="0" smtClean="0"/>
              <a:t> , must </a:t>
            </a:r>
            <a:r>
              <a:rPr lang="nl-BE" dirty="0" err="1" smtClean="0"/>
              <a:t>it</a:t>
            </a:r>
            <a:r>
              <a:rPr lang="nl-BE" dirty="0" smtClean="0"/>
              <a:t> get priority?</a:t>
            </a:r>
          </a:p>
          <a:p>
            <a:r>
              <a:rPr lang="nl-BE" dirty="0" err="1"/>
              <a:t>After</a:t>
            </a:r>
            <a:r>
              <a:rPr lang="nl-BE" dirty="0"/>
              <a:t> </a:t>
            </a:r>
            <a:r>
              <a:rPr lang="nl-BE" dirty="0" err="1"/>
              <a:t>violence</a:t>
            </a:r>
            <a:r>
              <a:rPr lang="nl-BE" dirty="0"/>
              <a:t> </a:t>
            </a:r>
            <a:r>
              <a:rPr lang="nl-BE" dirty="0" err="1"/>
              <a:t>stops</a:t>
            </a:r>
            <a:r>
              <a:rPr lang="nl-BE" dirty="0"/>
              <a:t> , </a:t>
            </a:r>
            <a:r>
              <a:rPr lang="nl-BE" dirty="0" err="1"/>
              <a:t>much</a:t>
            </a:r>
            <a:r>
              <a:rPr lang="nl-BE" dirty="0"/>
              <a:t> more </a:t>
            </a:r>
            <a:r>
              <a:rPr lang="nl-BE" dirty="0" err="1"/>
              <a:t>to</a:t>
            </a:r>
            <a:r>
              <a:rPr lang="nl-BE" dirty="0"/>
              <a:t> do!</a:t>
            </a:r>
          </a:p>
          <a:p>
            <a:endParaRPr lang="nl-BE" dirty="0" smtClean="0"/>
          </a:p>
          <a:p>
            <a:r>
              <a:rPr lang="nl-BE" dirty="0" err="1" smtClean="0"/>
              <a:t>Perpetrator</a:t>
            </a:r>
            <a:r>
              <a:rPr lang="nl-BE" dirty="0" smtClean="0"/>
              <a:t> </a:t>
            </a:r>
            <a:r>
              <a:rPr lang="nl-BE" dirty="0" err="1" smtClean="0"/>
              <a:t>programme</a:t>
            </a:r>
            <a:r>
              <a:rPr lang="nl-BE" dirty="0" smtClean="0"/>
              <a:t> </a:t>
            </a:r>
            <a:r>
              <a:rPr lang="nl-BE" dirty="0" err="1" smtClean="0"/>
              <a:t>effects</a:t>
            </a:r>
            <a:r>
              <a:rPr lang="nl-BE" dirty="0" smtClean="0"/>
              <a:t> </a:t>
            </a:r>
            <a:r>
              <a:rPr lang="nl-BE" dirty="0" err="1" smtClean="0"/>
              <a:t>documented</a:t>
            </a:r>
            <a:endParaRPr lang="nl-BE" dirty="0" smtClean="0"/>
          </a:p>
          <a:p>
            <a:endParaRPr lang="nl-BE" dirty="0"/>
          </a:p>
        </p:txBody>
      </p:sp>
    </p:spTree>
    <p:extLst>
      <p:ext uri="{BB962C8B-B14F-4D97-AF65-F5344CB8AC3E}">
        <p14:creationId xmlns:p14="http://schemas.microsoft.com/office/powerpoint/2010/main" val="25100372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marL="0" indent="0"/>
            <a:r>
              <a:rPr lang="nl-BE" dirty="0"/>
              <a:t>Hope </a:t>
            </a:r>
            <a:r>
              <a:rPr lang="nl-BE" dirty="0" err="1"/>
              <a:t>for</a:t>
            </a:r>
            <a:r>
              <a:rPr lang="nl-BE" dirty="0"/>
              <a:t> </a:t>
            </a:r>
            <a:r>
              <a:rPr lang="nl-BE" dirty="0" err="1"/>
              <a:t>children</a:t>
            </a:r>
            <a:r>
              <a:rPr lang="nl-BE" dirty="0"/>
              <a:t>!</a:t>
            </a:r>
          </a:p>
        </p:txBody>
      </p:sp>
      <p:sp>
        <p:nvSpPr>
          <p:cNvPr id="3" name="Tijdelijke aanduiding voor inhoud 2"/>
          <p:cNvSpPr>
            <a:spLocks noGrp="1"/>
          </p:cNvSpPr>
          <p:nvPr>
            <p:ph idx="1"/>
          </p:nvPr>
        </p:nvSpPr>
        <p:spPr>
          <a:xfrm>
            <a:off x="914400" y="1700808"/>
            <a:ext cx="8229600" cy="4525963"/>
          </a:xfrm>
        </p:spPr>
        <p:txBody>
          <a:bodyPr/>
          <a:lstStyle/>
          <a:p>
            <a:r>
              <a:rPr lang="nl-BE" dirty="0" err="1" smtClean="0"/>
              <a:t>Children</a:t>
            </a:r>
            <a:r>
              <a:rPr lang="nl-BE" dirty="0" smtClean="0"/>
              <a:t> </a:t>
            </a:r>
            <a:r>
              <a:rPr lang="nl-BE" dirty="0" err="1" smtClean="0"/>
              <a:t>should</a:t>
            </a:r>
            <a:r>
              <a:rPr lang="nl-BE" dirty="0" smtClean="0"/>
              <a:t> </a:t>
            </a:r>
            <a:r>
              <a:rPr lang="nl-BE" dirty="0" err="1" smtClean="0"/>
              <a:t>only</a:t>
            </a:r>
            <a:r>
              <a:rPr lang="nl-BE" dirty="0" smtClean="0"/>
              <a:t> </a:t>
            </a:r>
            <a:r>
              <a:rPr lang="nl-BE" dirty="0" err="1" smtClean="0"/>
              <a:t>need</a:t>
            </a:r>
            <a:r>
              <a:rPr lang="nl-BE" dirty="0" smtClean="0"/>
              <a:t> </a:t>
            </a:r>
            <a:r>
              <a:rPr lang="nl-BE" dirty="0" err="1" smtClean="0"/>
              <a:t>to</a:t>
            </a:r>
            <a:r>
              <a:rPr lang="nl-BE" dirty="0" smtClean="0"/>
              <a:t> </a:t>
            </a:r>
            <a:r>
              <a:rPr lang="nl-BE" dirty="0" err="1" smtClean="0"/>
              <a:t>tell</a:t>
            </a:r>
            <a:r>
              <a:rPr lang="nl-BE" dirty="0" smtClean="0"/>
              <a:t> </a:t>
            </a:r>
            <a:r>
              <a:rPr lang="nl-BE" dirty="0" err="1" smtClean="0"/>
              <a:t>once</a:t>
            </a:r>
            <a:endParaRPr lang="nl-BE" dirty="0" smtClean="0"/>
          </a:p>
          <a:p>
            <a:r>
              <a:rPr lang="nl-BE" dirty="0"/>
              <a:t>Child </a:t>
            </a:r>
            <a:r>
              <a:rPr lang="nl-BE" dirty="0" err="1"/>
              <a:t>advocacy</a:t>
            </a:r>
            <a:r>
              <a:rPr lang="nl-BE" dirty="0"/>
              <a:t> centers</a:t>
            </a:r>
          </a:p>
          <a:p>
            <a:r>
              <a:rPr lang="nl-BE" dirty="0" smtClean="0"/>
              <a:t>Child </a:t>
            </a:r>
            <a:r>
              <a:rPr lang="nl-BE" dirty="0" err="1" smtClean="0"/>
              <a:t>friendly</a:t>
            </a:r>
            <a:r>
              <a:rPr lang="nl-BE" dirty="0" smtClean="0"/>
              <a:t> room</a:t>
            </a:r>
          </a:p>
          <a:p>
            <a:r>
              <a:rPr lang="nl-BE" dirty="0" err="1" smtClean="0"/>
              <a:t>All</a:t>
            </a:r>
            <a:r>
              <a:rPr lang="nl-BE" dirty="0" smtClean="0"/>
              <a:t> </a:t>
            </a:r>
            <a:r>
              <a:rPr lang="nl-BE" dirty="0" err="1" smtClean="0"/>
              <a:t>specialists</a:t>
            </a:r>
            <a:r>
              <a:rPr lang="nl-BE" dirty="0" smtClean="0"/>
              <a:t> present</a:t>
            </a:r>
          </a:p>
          <a:p>
            <a:endParaRPr lang="nl-BE" dirty="0" smtClean="0"/>
          </a:p>
          <a:p>
            <a:pPr marL="0" indent="0">
              <a:buNone/>
            </a:pPr>
            <a:endParaRPr lang="nl-BE" dirty="0"/>
          </a:p>
          <a:p>
            <a:endParaRPr lang="nl-BE" dirty="0"/>
          </a:p>
        </p:txBody>
      </p:sp>
    </p:spTree>
    <p:extLst>
      <p:ext uri="{BB962C8B-B14F-4D97-AF65-F5344CB8AC3E}">
        <p14:creationId xmlns:p14="http://schemas.microsoft.com/office/powerpoint/2010/main" val="2534748804"/>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911</TotalTime>
  <Words>571</Words>
  <Application>Microsoft Macintosh PowerPoint</Application>
  <PresentationFormat>Diavoorstelling (4:3)</PresentationFormat>
  <Paragraphs>154</Paragraphs>
  <Slides>23</Slides>
  <Notes>3</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23</vt:i4>
      </vt:variant>
    </vt:vector>
  </HeadingPairs>
  <TitlesOfParts>
    <vt:vector size="28" baseType="lpstr">
      <vt:lpstr>Calibri</vt:lpstr>
      <vt:lpstr>Tahoma</vt:lpstr>
      <vt:lpstr>Times New Roman</vt:lpstr>
      <vt:lpstr>Arial</vt:lpstr>
      <vt:lpstr>Kantoorthema</vt:lpstr>
      <vt:lpstr>PowerPoint-presentatie</vt:lpstr>
      <vt:lpstr>PowerPoint-presentatie</vt:lpstr>
      <vt:lpstr>PowerPoint-presentatie</vt:lpstr>
      <vt:lpstr>ONE SAFE PLACE HOPE AND EMPOWERMENT </vt:lpstr>
      <vt:lpstr>Starting FJC</vt:lpstr>
      <vt:lpstr>How to start a FC </vt:lpstr>
      <vt:lpstr>PowerPoint-presentatie</vt:lpstr>
      <vt:lpstr>About victims and perpetrators</vt:lpstr>
      <vt:lpstr>Hope for children!</vt:lpstr>
      <vt:lpstr> 10 opportunities collaboration HC</vt:lpstr>
      <vt:lpstr>Ten suggestions to  health care</vt:lpstr>
      <vt:lpstr>Perspective police and justice</vt:lpstr>
      <vt:lpstr>Engaging health care into a multi-agency approach for domestic violence, child abuse and sexual violence</vt:lpstr>
      <vt:lpstr> https://drive.google.com/file/d/1kvxGAVrk2iwrN22Q0vhenCwtf-tmUzLz/view?usp=sharing </vt:lpstr>
      <vt:lpstr>Involving health care actively in a multisectorial care response to family violence, be it IPV, EA or CA, requires an integrated protocol for risk assessment, sharing information and consensus care pathway  </vt:lpstr>
      <vt:lpstr>A multisectorial management protocol should contain always</vt:lpstr>
      <vt:lpstr> Attention to : Context, vulnerability  and multi-problem situations</vt:lpstr>
      <vt:lpstr>Presentions of family violence often are emotional , mental or behavioral consequences of family tensions and disputes, being it child abuse, elder abuse or intimate partner violence.   Health care sector needs to be taught to leave one problem focussed diagnostic reasoning</vt:lpstr>
      <vt:lpstr>WONCA STATEMENT  IDENTIFICATION</vt:lpstr>
      <vt:lpstr>CHANGE FROM REACTIVE CARE TO PROACTIVE ORGANISATION OF CLIENT CENTERED APPROACH</vt:lpstr>
      <vt:lpstr>Stepped care communication principles proposed </vt:lpstr>
      <vt:lpstr>BE AWARE OF DIFFERENT,   CASE MIX AND NUMBERS …</vt:lpstr>
      <vt:lpstr>suggestion to collaborate  between networks Integrate learning pathways based on  local protocols between health care and other professionals into a comprehensive care and protection strategy to train in a multidisciplinary context  based on culturally relevant case mix   learning from sharing experiences  to collaborate in a system centered way</vt:lpstr>
    </vt:vector>
  </TitlesOfParts>
  <LinksUpToDate>false</LinksUpToDate>
  <SharedDoc>false</SharedDoc>
  <HyperlinksChanged>false</HyperlinksChanged>
  <AppVersion>15.0041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Travel</dc:creator>
  <cp:lastModifiedBy>Microsoft Office-gebruiker</cp:lastModifiedBy>
  <cp:revision>94</cp:revision>
  <dcterms:created xsi:type="dcterms:W3CDTF">2017-11-26T17:44:11Z</dcterms:created>
  <dcterms:modified xsi:type="dcterms:W3CDTF">2018-01-20T16:47:04Z</dcterms:modified>
</cp:coreProperties>
</file>