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6"/>
    <p:sldMasterId id="2147483664" r:id="rId7"/>
  </p:sldMasterIdLst>
  <p:notesMasterIdLst>
    <p:notesMasterId r:id="rId17"/>
  </p:notesMasterIdLst>
  <p:handoutMasterIdLst>
    <p:handoutMasterId r:id="rId18"/>
  </p:handoutMasterIdLst>
  <p:sldIdLst>
    <p:sldId id="257" r:id="rId8"/>
    <p:sldId id="2233" r:id="rId9"/>
    <p:sldId id="2232" r:id="rId10"/>
    <p:sldId id="2234" r:id="rId11"/>
    <p:sldId id="2241" r:id="rId12"/>
    <p:sldId id="2240" r:id="rId13"/>
    <p:sldId id="2236" r:id="rId14"/>
    <p:sldId id="2243" r:id="rId15"/>
    <p:sldId id="2244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7C580A-9C13-B837-6C27-25E379FCEB8A}" name="BURTSCHER Magdalena, ELS" initials="BME" userId="S::Magdalena.BURTSCHER@oecd.org::f3ee4e1e-b5fd-47fa-a087-311ba1b40b24" providerId="AD"/>
  <p188:author id="{C2E4F940-90C1-07BF-CB98-FB9610FCA2A6}" name="SALVI DEL PERO Angelica, ELS" initials="SDPAE" userId="S::Angelica.SALVIDELPERO@oecd.org::3a4dc379-c791-452b-9979-44082e1412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9EF"/>
    <a:srgbClr val="727272"/>
    <a:srgbClr val="006BB6"/>
    <a:srgbClr val="047BC1"/>
    <a:srgbClr val="DD2C00"/>
    <a:srgbClr val="C00000"/>
    <a:srgbClr val="1F6E5A"/>
    <a:srgbClr val="EAEAEA"/>
    <a:srgbClr val="1A8A67"/>
    <a:srgbClr val="066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85578" autoAdjust="0"/>
  </p:normalViewPr>
  <p:slideViewPr>
    <p:cSldViewPr snapToGrid="0">
      <p:cViewPr varScale="1">
        <p:scale>
          <a:sx n="123" d="100"/>
          <a:sy n="123" d="100"/>
        </p:scale>
        <p:origin x="1224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Gender/4_Reports_Projects/2024_VaW_Policy_Brief_Employers/Data/Data%20-%20Chart%201%20-%20Prioritisation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Gender/4_Reports_Projects/2024_VaW_Policy_Brief_Employers/Data/Data%20-%20Chart%201%20-%20Prioritisation%20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Gender/4_Reports_Projects/2024_VaW_Policy_Brief_Employers/Data/Data%20-%20Chart%201%20-%20Prioritisation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Gender/4_Reports_Projects/2024_VaW_Policy_Brief_Employers/Data/Data%20-%20Chart%201%20-%20Prioritisation%20201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Gender/4_Reports_Projects/2024_VaW_Policy_Brief_Employers/Data/Data%20-%20Chart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JKER_D\Downloads\tr8a47%20(1)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350315862525039E-3"/>
          <c:y val="1.9822085080447228E-2"/>
          <c:w val="0.98689745262062123"/>
          <c:h val="0.9653113511092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'For DG JUST report'!$B$72</c:f>
              <c:strCache>
                <c:ptCount val="1"/>
                <c:pt idx="0">
                  <c:v>% ranking in 2016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87F-4439-998C-97BBD8D26B7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87F-4439-998C-97BBD8D26B7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87F-4439-998C-97BBD8D26B7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7F-4439-998C-97BBD8D26B7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87F-4439-998C-97BBD8D26B7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7F-4439-998C-97BBD8D26B7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42%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87F-4439-998C-97BBD8D26B73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87F-4439-998C-97BBD8D26B7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87F-4439-998C-97BBD8D26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DG JUST report'!$A$73:$A$81</c:f>
              <c:strCache>
                <c:ptCount val="9"/>
                <c:pt idx="0">
                  <c:v>Higher drop-out rates among boys in education</c:v>
                </c:pt>
                <c:pt idx="1">
                  <c:v>Women receiving lower pensions than men</c:v>
                </c:pt>
                <c:pt idx="2">
                  <c:v>Women higher likelihood of poverty</c:v>
                </c:pt>
                <c:pt idx="3">
                  <c:v>Facing prejudice due to stereotypes about men and women</c:v>
                </c:pt>
                <c:pt idx="4">
                  <c:v>Lower life expectancy among men</c:v>
                </c:pt>
                <c:pt idx="5">
                  <c:v>Few women in high levels of politics and business</c:v>
                </c:pt>
                <c:pt idx="6">
                  <c:v>The unequal sharing of household tasks </c:v>
                </c:pt>
                <c:pt idx="7">
                  <c:v>Women being paid less than men for the same work</c:v>
                </c:pt>
                <c:pt idx="8">
                  <c:v>Violence against women</c:v>
                </c:pt>
              </c:strCache>
            </c:strRef>
          </c:cat>
          <c:val>
            <c:numRef>
              <c:f>'For DG JUST report'!$B$73:$B$81</c:f>
              <c:numCache>
                <c:formatCode>0%</c:formatCode>
                <c:ptCount val="9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0.35</c:v>
                </c:pt>
                <c:pt idx="6">
                  <c:v>0.42</c:v>
                </c:pt>
                <c:pt idx="7">
                  <c:v>0.52</c:v>
                </c:pt>
                <c:pt idx="8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7F-4439-998C-97BBD8D26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883552"/>
        <c:axId val="36883072"/>
      </c:barChart>
      <c:catAx>
        <c:axId val="368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6883072"/>
        <c:crosses val="autoZero"/>
        <c:auto val="1"/>
        <c:lblAlgn val="ctr"/>
        <c:lblOffset val="0"/>
        <c:tickLblSkip val="1"/>
        <c:noMultiLvlLbl val="0"/>
      </c:catAx>
      <c:valAx>
        <c:axId val="368830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6883552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350315862525039E-3"/>
          <c:y val="1.9822085080447228E-2"/>
          <c:w val="0.98689745262062123"/>
          <c:h val="0.9653113511092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'For DG JUST report'!$B$72</c:f>
              <c:strCache>
                <c:ptCount val="1"/>
                <c:pt idx="0">
                  <c:v>% ranking in 2016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BA-4718-A044-9AD354E4F3A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8BA-4718-A044-9AD354E4F3A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8BA-4718-A044-9AD354E4F3A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8BA-4718-A044-9AD354E4F3A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8BA-4718-A044-9AD354E4F3A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8BA-4718-A044-9AD354E4F3A4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42%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8BA-4718-A044-9AD354E4F3A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8BA-4718-A044-9AD354E4F3A4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8BA-4718-A044-9AD354E4F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DG JUST report'!$A$73:$A$81</c:f>
              <c:strCache>
                <c:ptCount val="9"/>
                <c:pt idx="0">
                  <c:v>Higher drop-out rates among boys in education</c:v>
                </c:pt>
                <c:pt idx="1">
                  <c:v>Women receiving lower pensions than men</c:v>
                </c:pt>
                <c:pt idx="2">
                  <c:v>Women higher likelihood of poverty</c:v>
                </c:pt>
                <c:pt idx="3">
                  <c:v>Facing prejudice due to stereotypes about men and women</c:v>
                </c:pt>
                <c:pt idx="4">
                  <c:v>Lower life expectancy among men</c:v>
                </c:pt>
                <c:pt idx="5">
                  <c:v>Few women in high levels of politics and business</c:v>
                </c:pt>
                <c:pt idx="6">
                  <c:v>The unequal sharing of household tasks </c:v>
                </c:pt>
                <c:pt idx="7">
                  <c:v>Women being paid less than men for the same work</c:v>
                </c:pt>
                <c:pt idx="8">
                  <c:v>Violence against women</c:v>
                </c:pt>
              </c:strCache>
            </c:strRef>
          </c:cat>
          <c:val>
            <c:numRef>
              <c:f>'For DG JUST report'!$B$73:$B$81</c:f>
              <c:numCache>
                <c:formatCode>0%</c:formatCode>
                <c:ptCount val="9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0.35</c:v>
                </c:pt>
                <c:pt idx="6">
                  <c:v>0.42</c:v>
                </c:pt>
                <c:pt idx="7">
                  <c:v>0.52</c:v>
                </c:pt>
                <c:pt idx="8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BA-4718-A044-9AD354E4F3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883552"/>
        <c:axId val="36883072"/>
      </c:barChart>
      <c:catAx>
        <c:axId val="368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6883072"/>
        <c:crosses val="autoZero"/>
        <c:auto val="1"/>
        <c:lblAlgn val="ctr"/>
        <c:lblOffset val="0"/>
        <c:tickLblSkip val="1"/>
        <c:noMultiLvlLbl val="0"/>
      </c:catAx>
      <c:valAx>
        <c:axId val="368830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6883552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350315862525039E-3"/>
          <c:y val="1.9822085080447228E-2"/>
          <c:w val="0.98689745262062123"/>
          <c:h val="0.9653113511092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'For DG JUST report'!$B$72</c:f>
              <c:strCache>
                <c:ptCount val="1"/>
                <c:pt idx="0">
                  <c:v>% ranking in 2016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467-480C-84BA-3B0B583C3F2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467-480C-84BA-3B0B583C3F2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467-480C-84BA-3B0B583C3F2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467-480C-84BA-3B0B583C3F2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467-480C-84BA-3B0B583C3F2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467-480C-84BA-3B0B583C3F2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42%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467-480C-84BA-3B0B583C3F23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467-480C-84BA-3B0B583C3F23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7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467-480C-84BA-3B0B583C3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DG JUST report'!$A$73:$A$81</c:f>
              <c:strCache>
                <c:ptCount val="9"/>
                <c:pt idx="0">
                  <c:v>Higher drop-out rates among boys in education</c:v>
                </c:pt>
                <c:pt idx="1">
                  <c:v>Women receiving lower pensions than men</c:v>
                </c:pt>
                <c:pt idx="2">
                  <c:v>Women higher likelihood of poverty</c:v>
                </c:pt>
                <c:pt idx="3">
                  <c:v>Facing prejudice due to stereotypes about men and women</c:v>
                </c:pt>
                <c:pt idx="4">
                  <c:v>Lower life expectancy among men</c:v>
                </c:pt>
                <c:pt idx="5">
                  <c:v>Few women in high levels of politics and business</c:v>
                </c:pt>
                <c:pt idx="6">
                  <c:v>The unequal sharing of household tasks </c:v>
                </c:pt>
                <c:pt idx="7">
                  <c:v>Women being paid less than men for the same work</c:v>
                </c:pt>
                <c:pt idx="8">
                  <c:v>Violence against women</c:v>
                </c:pt>
              </c:strCache>
            </c:strRef>
          </c:cat>
          <c:val>
            <c:numRef>
              <c:f>'For DG JUST report'!$B$73:$B$81</c:f>
              <c:numCache>
                <c:formatCode>0%</c:formatCode>
                <c:ptCount val="9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0.35</c:v>
                </c:pt>
                <c:pt idx="6">
                  <c:v>0.42</c:v>
                </c:pt>
                <c:pt idx="7">
                  <c:v>0.52</c:v>
                </c:pt>
                <c:pt idx="8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67-480C-84BA-3B0B583C3F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883552"/>
        <c:axId val="36883072"/>
      </c:barChart>
      <c:catAx>
        <c:axId val="3688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6883072"/>
        <c:crosses val="autoZero"/>
        <c:auto val="1"/>
        <c:lblAlgn val="ctr"/>
        <c:lblOffset val="0"/>
        <c:tickLblSkip val="1"/>
        <c:noMultiLvlLbl val="0"/>
      </c:catAx>
      <c:valAx>
        <c:axId val="368830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36883552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'For DG JUST report'!$B$72</c:f>
              <c:strCache>
                <c:ptCount val="1"/>
                <c:pt idx="0">
                  <c:v>% ranking in 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47BC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CA9-416E-A3A4-DE2FB7744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7272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DG JUST report'!$A$73:$A$81</c:f>
              <c:strCache>
                <c:ptCount val="9"/>
                <c:pt idx="0">
                  <c:v>Higher drop-out rates among boys in education</c:v>
                </c:pt>
                <c:pt idx="1">
                  <c:v>Women receiving lower pensions than men</c:v>
                </c:pt>
                <c:pt idx="2">
                  <c:v>Women higher likelihood of poverty</c:v>
                </c:pt>
                <c:pt idx="3">
                  <c:v>Facing prejudice due to stereotypes about men and women</c:v>
                </c:pt>
                <c:pt idx="4">
                  <c:v>Lower life expectancy among men</c:v>
                </c:pt>
                <c:pt idx="5">
                  <c:v>Few women in high levels of politics and business</c:v>
                </c:pt>
                <c:pt idx="6">
                  <c:v>The unequal sharing of household tasks </c:v>
                </c:pt>
                <c:pt idx="7">
                  <c:v>Women being paid less than men for the same work</c:v>
                </c:pt>
                <c:pt idx="8">
                  <c:v>Violence against women</c:v>
                </c:pt>
              </c:strCache>
            </c:strRef>
          </c:cat>
          <c:val>
            <c:numRef>
              <c:f>'For DG JUST report'!$B$73:$B$81</c:f>
              <c:numCache>
                <c:formatCode>0%</c:formatCode>
                <c:ptCount val="9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0.35</c:v>
                </c:pt>
                <c:pt idx="6">
                  <c:v>0.42</c:v>
                </c:pt>
                <c:pt idx="7">
                  <c:v>0.52</c:v>
                </c:pt>
                <c:pt idx="8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9-416E-A3A4-DE2FB77441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883552"/>
        <c:axId val="36883072"/>
      </c:barChart>
      <c:catAx>
        <c:axId val="3688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2727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36883072"/>
        <c:crosses val="autoZero"/>
        <c:auto val="1"/>
        <c:lblAlgn val="ctr"/>
        <c:lblOffset val="100"/>
        <c:noMultiLvlLbl val="0"/>
      </c:catAx>
      <c:valAx>
        <c:axId val="368830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FD-4F0B-A6D2-88C97023BA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7272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1'!$A$22:$A$30</c:f>
              <c:strCache>
                <c:ptCount val="9"/>
                <c:pt idx="0">
                  <c:v>Higher drop-out rates among boys in education</c:v>
                </c:pt>
                <c:pt idx="1">
                  <c:v>Lower life expectancy among men</c:v>
                </c:pt>
                <c:pt idx="2">
                  <c:v>Women receiving lower pensions than men</c:v>
                </c:pt>
                <c:pt idx="3">
                  <c:v>Women higher likelihood of poverty</c:v>
                </c:pt>
                <c:pt idx="4">
                  <c:v>Few women in high levels of politics and business</c:v>
                </c:pt>
                <c:pt idx="5">
                  <c:v>Facing prejudice due to stereotypes about men and women</c:v>
                </c:pt>
                <c:pt idx="6">
                  <c:v>The unequal sharing of household tasks </c:v>
                </c:pt>
                <c:pt idx="7">
                  <c:v>Women being paid less than men for the same work</c:v>
                </c:pt>
                <c:pt idx="8">
                  <c:v>Violence against women</c:v>
                </c:pt>
              </c:strCache>
            </c:strRef>
          </c:cat>
          <c:val>
            <c:numRef>
              <c:f>'Figure 1'!$B$22:$B$30</c:f>
              <c:numCache>
                <c:formatCode>0%</c:formatCode>
                <c:ptCount val="9"/>
                <c:pt idx="0">
                  <c:v>5.2631578947368418E-2</c:v>
                </c:pt>
                <c:pt idx="1">
                  <c:v>5.2631578947368418E-2</c:v>
                </c:pt>
                <c:pt idx="2">
                  <c:v>0.10526315789473684</c:v>
                </c:pt>
                <c:pt idx="3">
                  <c:v>0.21052631578947367</c:v>
                </c:pt>
                <c:pt idx="4">
                  <c:v>0.34210526315789475</c:v>
                </c:pt>
                <c:pt idx="5">
                  <c:v>0.36842105263157893</c:v>
                </c:pt>
                <c:pt idx="6">
                  <c:v>0.39473684210526316</c:v>
                </c:pt>
                <c:pt idx="7">
                  <c:v>0.47368421052631576</c:v>
                </c:pt>
                <c:pt idx="8">
                  <c:v>0.86842105263157898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D-4F0B-A6D2-88C97023BA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2113504"/>
        <c:axId val="102102944"/>
      </c:barChart>
      <c:catAx>
        <c:axId val="10211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2727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2102944"/>
        <c:crosses val="autoZero"/>
        <c:auto val="1"/>
        <c:lblAlgn val="ctr"/>
        <c:lblOffset val="100"/>
        <c:noMultiLvlLbl val="0"/>
      </c:catAx>
      <c:valAx>
        <c:axId val="1021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635089775186797E-3"/>
          <c:y val="0.13375692422226279"/>
          <c:w val="0.98704736533721982"/>
          <c:h val="0.85120134385456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'g8-A4'!$B$18</c:f>
              <c:strCache>
                <c:ptCount val="1"/>
                <c:pt idx="0">
                  <c:v>Intimate partner violence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'g8-A4'!$A$19:$A$23</c:f>
              <c:strCache>
                <c:ptCount val="5"/>
                <c:pt idx="0">
                  <c:v>Reported to close person</c:v>
                </c:pt>
                <c:pt idx="1">
                  <c:v>Reported to health or social service</c:v>
                </c:pt>
                <c:pt idx="2">
                  <c:v>Reported to support service</c:v>
                </c:pt>
                <c:pt idx="3">
                  <c:v>Reported to police</c:v>
                </c:pt>
                <c:pt idx="4">
                  <c:v>Reported to any person or service</c:v>
                </c:pt>
              </c:strCache>
            </c:strRef>
          </c:cat>
          <c:val>
            <c:numRef>
              <c:f>'g8-A4'!$B$19:$B$23</c:f>
              <c:numCache>
                <c:formatCode>0</c:formatCode>
                <c:ptCount val="5"/>
                <c:pt idx="0">
                  <c:v>62.2</c:v>
                </c:pt>
                <c:pt idx="1">
                  <c:v>25.1</c:v>
                </c:pt>
                <c:pt idx="2">
                  <c:v>10.199999999999999</c:v>
                </c:pt>
                <c:pt idx="3">
                  <c:v>19.3</c:v>
                </c:pt>
                <c:pt idx="4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6-44E1-9385-DF71F58B3D79}"/>
            </c:ext>
          </c:extLst>
        </c:ser>
        <c:ser>
          <c:idx val="1"/>
          <c:order val="1"/>
          <c:tx>
            <c:strRef>
              <c:f>'g8-A4'!$C$18</c:f>
              <c:strCache>
                <c:ptCount val="1"/>
                <c:pt idx="0">
                  <c:v>Non-partner violence</c:v>
                </c:pt>
              </c:strCache>
            </c:strRef>
          </c:tx>
          <c:spPr>
            <a:solidFill>
              <a:srgbClr val="7FA8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'g8-A4'!$A$19:$A$23</c:f>
              <c:strCache>
                <c:ptCount val="5"/>
                <c:pt idx="0">
                  <c:v>Reported to close person</c:v>
                </c:pt>
                <c:pt idx="1">
                  <c:v>Reported to health or social service</c:v>
                </c:pt>
                <c:pt idx="2">
                  <c:v>Reported to support service</c:v>
                </c:pt>
                <c:pt idx="3">
                  <c:v>Reported to police</c:v>
                </c:pt>
                <c:pt idx="4">
                  <c:v>Reported to any person or service</c:v>
                </c:pt>
              </c:strCache>
            </c:strRef>
          </c:cat>
          <c:val>
            <c:numRef>
              <c:f>'g8-A4'!$C$19:$C$23</c:f>
              <c:numCache>
                <c:formatCode>0</c:formatCode>
                <c:ptCount val="5"/>
                <c:pt idx="0">
                  <c:v>59.5</c:v>
                </c:pt>
                <c:pt idx="1">
                  <c:v>13.5</c:v>
                </c:pt>
                <c:pt idx="2">
                  <c:v>4.3</c:v>
                </c:pt>
                <c:pt idx="3">
                  <c:v>10.5</c:v>
                </c:pt>
                <c:pt idx="4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6-44E1-9385-DF71F58B3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182047"/>
        <c:axId val="1905293999"/>
      </c:barChart>
      <c:catAx>
        <c:axId val="1040182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905293999"/>
        <c:crosses val="autoZero"/>
        <c:auto val="1"/>
        <c:lblAlgn val="ctr"/>
        <c:lblOffset val="0"/>
        <c:tickLblSkip val="1"/>
        <c:noMultiLvlLbl val="0"/>
      </c:catAx>
      <c:valAx>
        <c:axId val="190529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040182047"/>
        <c:crosses val="autoZero"/>
        <c:crossBetween val="between"/>
      </c:valAx>
      <c:spPr>
        <a:noFill/>
        <a:ln w="25400"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r"/>
      <c:layout>
        <c:manualLayout>
          <c:xMode val="edge"/>
          <c:yMode val="edge"/>
          <c:x val="4.1096323014771584E-2"/>
          <c:y val="2.9850746268656716E-2"/>
          <c:w val="0.95458613105938461"/>
          <c:h val="0.11194029850746269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D2D6D-A1F6-42B2-AD5D-2F79FBB2C98A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4F4C9-0224-4C85-94CC-504157A8CE22}">
      <dgm:prSet phldrT="[Text]" custT="1"/>
      <dgm:spPr/>
      <dgm:t>
        <a:bodyPr anchor="ctr"/>
        <a:lstStyle/>
        <a:p>
          <a:endParaRPr lang="en-GB" sz="2000" b="0" i="1" dirty="0">
            <a:latin typeface="Arial Narrow" panose="020B0606020202030204" pitchFamily="34" charset="0"/>
          </a:endParaRPr>
        </a:p>
      </dgm:t>
    </dgm:pt>
    <dgm:pt modelId="{9B00EECC-E4BF-437C-8BBF-65B11A9A8E9A}" type="sibTrans" cxnId="{FB053335-0274-425C-8E19-07B3EB518C4D}">
      <dgm:prSet/>
      <dgm:spPr/>
      <dgm:t>
        <a:bodyPr/>
        <a:lstStyle/>
        <a:p>
          <a:endParaRPr lang="en-GB"/>
        </a:p>
      </dgm:t>
    </dgm:pt>
    <dgm:pt modelId="{291B4267-F4DD-4309-930B-98967D863CA3}" type="parTrans" cxnId="{FB053335-0274-425C-8E19-07B3EB518C4D}">
      <dgm:prSet/>
      <dgm:spPr/>
      <dgm:t>
        <a:bodyPr/>
        <a:lstStyle/>
        <a:p>
          <a:endParaRPr lang="en-GB"/>
        </a:p>
      </dgm:t>
    </dgm:pt>
    <dgm:pt modelId="{6AFCFCF6-87D8-47B0-897A-8C2C646011F2}" type="pres">
      <dgm:prSet presAssocID="{34FD2D6D-A1F6-42B2-AD5D-2F79FBB2C98A}" presName="Name0" presStyleCnt="0">
        <dgm:presLayoutVars>
          <dgm:chMax val="7"/>
          <dgm:chPref val="5"/>
        </dgm:presLayoutVars>
      </dgm:prSet>
      <dgm:spPr/>
    </dgm:pt>
    <dgm:pt modelId="{56AF8C32-DEC8-486C-B993-3576D19E2ADC}" type="pres">
      <dgm:prSet presAssocID="{34FD2D6D-A1F6-42B2-AD5D-2F79FBB2C98A}" presName="arrowNode" presStyleLbl="node1" presStyleIdx="0" presStyleCnt="1" custAng="19953368" custScaleX="71565" custScaleY="89689" custLinFactNeighborX="-26783" custLinFactNeighborY="57539"/>
      <dgm:spPr>
        <a:solidFill>
          <a:srgbClr val="28A9EF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6F23FC1F-B28E-421C-9FEC-4540879DA365}" type="pres">
      <dgm:prSet presAssocID="{7164F4C9-0224-4C85-94CC-504157A8CE22}" presName="txNode1" presStyleLbl="revTx" presStyleIdx="0" presStyleCnt="1" custScaleX="152681" custScaleY="129613" custLinFactX="-96287" custLinFactNeighborX="-100000" custLinFactNeighborY="-70060">
        <dgm:presLayoutVars>
          <dgm:bulletEnabled val="1"/>
        </dgm:presLayoutVars>
      </dgm:prSet>
      <dgm:spPr/>
    </dgm:pt>
  </dgm:ptLst>
  <dgm:cxnLst>
    <dgm:cxn modelId="{FB053335-0274-425C-8E19-07B3EB518C4D}" srcId="{34FD2D6D-A1F6-42B2-AD5D-2F79FBB2C98A}" destId="{7164F4C9-0224-4C85-94CC-504157A8CE22}" srcOrd="0" destOrd="0" parTransId="{291B4267-F4DD-4309-930B-98967D863CA3}" sibTransId="{9B00EECC-E4BF-437C-8BBF-65B11A9A8E9A}"/>
    <dgm:cxn modelId="{BCF74DA1-73AF-4A1F-8916-2BD678A58AC0}" type="presOf" srcId="{7164F4C9-0224-4C85-94CC-504157A8CE22}" destId="{6F23FC1F-B28E-421C-9FEC-4540879DA365}" srcOrd="0" destOrd="0" presId="urn:microsoft.com/office/officeart/2009/3/layout/DescendingProcess"/>
    <dgm:cxn modelId="{753D1ED0-8D33-4214-8B41-594D768912FA}" type="presOf" srcId="{34FD2D6D-A1F6-42B2-AD5D-2F79FBB2C98A}" destId="{6AFCFCF6-87D8-47B0-897A-8C2C646011F2}" srcOrd="0" destOrd="0" presId="urn:microsoft.com/office/officeart/2009/3/layout/DescendingProcess"/>
    <dgm:cxn modelId="{4337CF08-6417-4640-B064-7B342A50998B}" type="presParOf" srcId="{6AFCFCF6-87D8-47B0-897A-8C2C646011F2}" destId="{56AF8C32-DEC8-486C-B993-3576D19E2ADC}" srcOrd="0" destOrd="0" presId="urn:microsoft.com/office/officeart/2009/3/layout/DescendingProcess"/>
    <dgm:cxn modelId="{E1DB9F53-9592-4153-9B65-FA756C19D4E0}" type="presParOf" srcId="{6AFCFCF6-87D8-47B0-897A-8C2C646011F2}" destId="{6F23FC1F-B28E-421C-9FEC-4540879DA365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F8C32-DEC8-486C-B993-3576D19E2ADC}">
      <dsp:nvSpPr>
        <dsp:cNvPr id="0" name=""/>
        <dsp:cNvSpPr/>
      </dsp:nvSpPr>
      <dsp:spPr>
        <a:xfrm rot="2749742">
          <a:off x="62435" y="887818"/>
          <a:ext cx="770994" cy="343855"/>
        </a:xfrm>
        <a:prstGeom prst="swooshArrow">
          <a:avLst>
            <a:gd name="adj1" fmla="val 16310"/>
            <a:gd name="adj2" fmla="val 31370"/>
          </a:avLst>
        </a:prstGeom>
        <a:solidFill>
          <a:srgbClr val="28A9EF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3FC1F-B28E-421C-9FEC-4540879DA365}">
      <dsp:nvSpPr>
        <dsp:cNvPr id="0" name=""/>
        <dsp:cNvSpPr/>
      </dsp:nvSpPr>
      <dsp:spPr>
        <a:xfrm>
          <a:off x="0" y="93693"/>
          <a:ext cx="580150" cy="193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0" i="1" kern="1200" dirty="0">
            <a:latin typeface="Arial Narrow" panose="020B0606020202030204" pitchFamily="34" charset="0"/>
          </a:endParaRPr>
        </a:p>
      </dsp:txBody>
      <dsp:txXfrm>
        <a:off x="0" y="93693"/>
        <a:ext cx="580150" cy="19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0.26284</cdr:x>
      <cdr:y>0.0661</cdr:y>
    </cdr:from>
    <cdr:to>
      <cdr:x>0.27555</cdr:x>
      <cdr:y>0.10907</cdr:y>
    </cdr:to>
    <cdr:sp macro="" textlink="">
      <cdr:nvSpPr>
        <cdr:cNvPr id="26" name="xlamShapesMarker">
          <a:extLst xmlns:a="http://schemas.openxmlformats.org/drawingml/2006/main">
            <a:ext uri="{FF2B5EF4-FFF2-40B4-BE49-F238E27FC236}">
              <a16:creationId xmlns:a16="http://schemas.microsoft.com/office/drawing/2014/main" id="{0E6928A0-F4B7-1711-57AA-0E7012C47397}"/>
            </a:ext>
          </a:extLst>
        </cdr:cNvPr>
        <cdr:cNvSpPr/>
      </cdr:nvSpPr>
      <cdr:spPr>
        <a:xfrm xmlns:a="http://schemas.openxmlformats.org/drawingml/2006/main">
          <a:off x="1529428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0.2412</cdr:x>
      <cdr:y>0.06306</cdr:y>
    </cdr:from>
    <cdr:to>
      <cdr:x>0.26595</cdr:x>
      <cdr:y>0.1049</cdr:y>
    </cdr:to>
    <cdr:sp macro="" textlink="">
      <cdr:nvSpPr>
        <cdr:cNvPr id="27" name="xlamShapesMarker">
          <a:extLst xmlns:a="http://schemas.openxmlformats.org/drawingml/2006/main">
            <a:ext uri="{FF2B5EF4-FFF2-40B4-BE49-F238E27FC236}">
              <a16:creationId xmlns:a16="http://schemas.microsoft.com/office/drawing/2014/main" id="{50CA85C8-3EE8-36B5-136C-FB6A5221A92A}"/>
            </a:ext>
          </a:extLst>
        </cdr:cNvPr>
        <cdr:cNvSpPr/>
      </cdr:nvSpPr>
      <cdr:spPr>
        <a:xfrm xmlns:a="http://schemas.openxmlformats.org/drawingml/2006/main">
          <a:off x="1403501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002F6C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0.64347</cdr:x>
      <cdr:y>0.0661</cdr:y>
    </cdr:from>
    <cdr:to>
      <cdr:x>0.65618</cdr:x>
      <cdr:y>0.10907</cdr:y>
    </cdr:to>
    <cdr:sp macro="" textlink="">
      <cdr:nvSpPr>
        <cdr:cNvPr id="28" name="xlamShapesMarker">
          <a:extLst xmlns:a="http://schemas.openxmlformats.org/drawingml/2006/main">
            <a:ext uri="{FF2B5EF4-FFF2-40B4-BE49-F238E27FC236}">
              <a16:creationId xmlns:a16="http://schemas.microsoft.com/office/drawing/2014/main" id="{6DB98D8D-10C2-A37B-17EE-11D22889B39D}"/>
            </a:ext>
          </a:extLst>
        </cdr:cNvPr>
        <cdr:cNvSpPr/>
      </cdr:nvSpPr>
      <cdr:spPr>
        <a:xfrm xmlns:a="http://schemas.openxmlformats.org/drawingml/2006/main">
          <a:off x="3744274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0.62183</cdr:x>
      <cdr:y>0.06306</cdr:y>
    </cdr:from>
    <cdr:to>
      <cdr:x>0.64658</cdr:x>
      <cdr:y>0.1049</cdr:y>
    </cdr:to>
    <cdr:sp macro="" textlink="">
      <cdr:nvSpPr>
        <cdr:cNvPr id="29" name="xlamShapesMarker">
          <a:extLst xmlns:a="http://schemas.openxmlformats.org/drawingml/2006/main">
            <a:ext uri="{FF2B5EF4-FFF2-40B4-BE49-F238E27FC236}">
              <a16:creationId xmlns:a16="http://schemas.microsoft.com/office/drawing/2014/main" id="{90924D3C-EF04-EA24-6CDA-05C1D34FF3C9}"/>
            </a:ext>
          </a:extLst>
        </cdr:cNvPr>
        <cdr:cNvSpPr/>
      </cdr:nvSpPr>
      <cdr:spPr>
        <a:xfrm xmlns:a="http://schemas.openxmlformats.org/drawingml/2006/main">
          <a:off x="3618347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7FA8D9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823B8-D8C5-BD42-8EEF-6F2F49D4D33F}" type="datetimeFigureOut">
              <a:rPr lang="fr-FR" smtClean="0"/>
              <a:t>26/10/2025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C38D-CBAD-1444-BA1A-733DB2DA9AC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07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2632" y="203200"/>
            <a:ext cx="6392736" cy="359591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32632" y="3882570"/>
            <a:ext cx="6392736" cy="49820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97E9-26D9-ED05-7412-45C35756A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C2F3F-FC16-4A45-8AE5-2B303A8B0C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9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85750" indent="-285750" algn="l" defTabSz="457200" rtl="0" eaLnBrk="1" latinLnBrk="0" hangingPunct="1">
      <a:lnSpc>
        <a:spcPct val="12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742950" indent="-285750" algn="l" defTabSz="457200" rtl="0" eaLnBrk="1" latinLnBrk="0" hangingPunct="1">
      <a:lnSpc>
        <a:spcPct val="12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2pPr>
    <a:lvl3pPr marL="1200150" indent="-285750" algn="l" defTabSz="457200" rtl="0" eaLnBrk="1" latinLnBrk="0" hangingPunct="1">
      <a:lnSpc>
        <a:spcPct val="12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3pPr>
    <a:lvl4pPr marL="1657350" indent="-285750" algn="l" defTabSz="457200" rtl="0" eaLnBrk="1" latinLnBrk="0" hangingPunct="1">
      <a:lnSpc>
        <a:spcPct val="12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4pPr>
    <a:lvl5pPr marL="2114550" indent="-285750" algn="l" defTabSz="457200" rtl="0" eaLnBrk="1" latinLnBrk="0" hangingPunct="1">
      <a:lnSpc>
        <a:spcPct val="125000"/>
      </a:lnSpc>
      <a:spcBef>
        <a:spcPts val="300"/>
      </a:spcBef>
      <a:spcAft>
        <a:spcPts val="30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09D2E-A8D7-4D63-BAA8-CCC5BC60B6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81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FD19B-DC97-63C0-B254-589DEC63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446A4-4CAC-7745-C2B2-080D3D1D3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A74E6-C46E-E5C5-525F-DEB1BBE4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32" y="3994782"/>
            <a:ext cx="6392006" cy="4946018"/>
          </a:xfrm>
        </p:spPr>
        <p:txBody>
          <a:bodyPr/>
          <a:lstStyle/>
          <a:p>
            <a:pPr marL="0" indent="0">
              <a:buNone/>
            </a:pPr>
            <a:endParaRPr lang="en-US" sz="1800" b="0" i="0" dirty="0">
              <a:effectLst/>
              <a:latin typeface="Aptos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C1B95-1663-9A1D-8074-F458F2B50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1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2632" y="3994782"/>
            <a:ext cx="6392006" cy="4946018"/>
          </a:xfrm>
        </p:spPr>
        <p:txBody>
          <a:bodyPr/>
          <a:lstStyle/>
          <a:p>
            <a:pPr marL="0" lvl="0" indent="0">
              <a:buFont typeface="+mj-lt"/>
              <a:buNone/>
            </a:pPr>
            <a:endParaRPr lang="en-US" sz="1400" i="1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1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3E506-4CF4-EC12-04B6-ED179ECD2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4FA84-1ED3-0B4E-E5B9-D24A17257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F205F-CEE8-22D5-1891-83D4E45E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32" y="3994782"/>
            <a:ext cx="6392006" cy="4946018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E0BEE-4337-CAAB-7163-E6EBFA161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0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C2F3F-FC16-4A45-8AE5-2B303A8B0C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1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D45D8-4EBF-F6B0-EC28-1FF0F823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FF9A6-B1DA-BE16-8630-002869983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002EB-FFCA-FA31-DB25-4945497D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32" y="3994782"/>
            <a:ext cx="6392006" cy="4946018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F4114-C5EA-6797-BF53-1C71136F4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6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9F600-C398-5E9C-926F-6BAFB9BF4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607057-4A06-91C1-5432-6B5BA76C2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F8611-79F6-4ED7-9CC3-E3E6798BD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32" y="3994782"/>
            <a:ext cx="6392006" cy="4946018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22FB5-2642-E457-6E00-E5BB24D1C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5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A585B-F096-A81E-71B7-7A4C59A8E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EC7D4-2554-90D3-51D0-6C49C48FB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ECF12-FBE8-9AB7-E712-902DFD42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32" y="3994782"/>
            <a:ext cx="6392006" cy="4946018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3D4E3-BFEE-1EAD-5500-480EBCDCB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60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8122C-F762-EC69-5805-27F7E895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65E0B-AED7-EBAB-9C75-688E02EED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3363" y="203200"/>
            <a:ext cx="6391275" cy="35956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78290-1441-D0FC-FA78-200F8BE8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E2F3A-EB8B-B4A4-7B36-79DAFD31E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709D2E-A8D7-4D63-BAA8-CCC5BC60B6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25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ngle_16-9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974425" cy="3181018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67" y="1962482"/>
            <a:ext cx="1974425" cy="31810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8800" y="330400"/>
            <a:ext cx="518400" cy="1078273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00" y="4536000"/>
            <a:ext cx="1341882" cy="445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1540800"/>
            <a:ext cx="6300000" cy="1285200"/>
          </a:xfrm>
        </p:spPr>
        <p:txBody>
          <a:bodyPr anchor="b" anchorCtr="0">
            <a:spAutoFit/>
          </a:bodyPr>
          <a:lstStyle>
            <a:lvl1pPr>
              <a:lnSpc>
                <a:spcPts val="4400"/>
              </a:lnSpc>
              <a:defRPr sz="43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28800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7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Subtitle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4000" y="4723200"/>
            <a:ext cx="936000" cy="183600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372400" y="4723200"/>
            <a:ext cx="4500000" cy="183600"/>
          </a:xfrm>
        </p:spPr>
        <p:txBody>
          <a:bodyPr wrap="none" r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kern="120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Directorate</a:t>
            </a:r>
            <a:r>
              <a:rPr lang="fr-FR"/>
              <a:t> or </a:t>
            </a:r>
            <a:r>
              <a:rPr lang="fr-FR" err="1"/>
              <a:t>Department</a:t>
            </a:r>
            <a:r>
              <a:rPr lang="fr-FR"/>
              <a:t> or Name of </a:t>
            </a:r>
            <a:r>
              <a:rPr lang="fr-FR" err="1"/>
              <a:t>author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5625952" y="681038"/>
            <a:ext cx="3131095" cy="4105275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681038"/>
            <a:ext cx="4893149" cy="4105275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350" baseline="0">
                <a:solidFill>
                  <a:schemeClr val="tx1"/>
                </a:solidFill>
                <a:latin typeface="+mj-lt"/>
              </a:defRPr>
            </a:lvl1pPr>
            <a:lvl2pPr marL="514350" indent="-17145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350" b="0">
                <a:solidFill>
                  <a:schemeClr val="tx1"/>
                </a:solidFill>
                <a:latin typeface="+mj-lt"/>
              </a:defRPr>
            </a:lvl2pPr>
            <a:lvl3pPr marL="857250" indent="-171450">
              <a:buFont typeface="Wingdings" panose="05000000000000000000" pitchFamily="2" charset="2"/>
              <a:buChar char=""/>
              <a:defRPr sz="1350">
                <a:solidFill>
                  <a:schemeClr val="tx1"/>
                </a:solidFill>
                <a:latin typeface="+mj-lt"/>
              </a:defRPr>
            </a:lvl3pPr>
            <a:lvl4pPr marL="1200150" indent="-171450">
              <a:buFont typeface="Wingdings" panose="05000000000000000000" pitchFamily="2" charset="2"/>
              <a:buChar char=""/>
              <a:defRPr sz="135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419479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54" y="1794053"/>
            <a:ext cx="3941816" cy="29922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410723"/>
            <a:ext cx="0" cy="32925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14988" y="1794053"/>
            <a:ext cx="3942059" cy="29922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86949" y="1314204"/>
            <a:ext cx="3942065" cy="383381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814987" y="1314204"/>
            <a:ext cx="3942308" cy="383381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681038"/>
            <a:ext cx="8370094" cy="43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0" y="1410723"/>
            <a:ext cx="0" cy="32925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3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54" y="1794053"/>
            <a:ext cx="3941816" cy="29922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86949" y="1314204"/>
            <a:ext cx="3942065" cy="383381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681038"/>
            <a:ext cx="8370094" cy="43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493802"/>
            <a:ext cx="0" cy="32925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3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54" y="1794053"/>
            <a:ext cx="2565000" cy="29922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0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08884" y="1505894"/>
            <a:ext cx="0" cy="31973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681038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289499" y="1794053"/>
            <a:ext cx="2565000" cy="29922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0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86953" y="1314204"/>
            <a:ext cx="2565000" cy="383381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89499" y="1314204"/>
            <a:ext cx="2565000" cy="383381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027055" y="1505893"/>
            <a:ext cx="0" cy="319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192047" y="1794052"/>
            <a:ext cx="2565000" cy="29922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spcBef>
                <a:spcPts val="9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0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192047" y="1314204"/>
            <a:ext cx="2565000" cy="383381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08884" y="1505894"/>
            <a:ext cx="0" cy="31973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27055" y="1505893"/>
            <a:ext cx="0" cy="3197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54" y="1794053"/>
            <a:ext cx="4079629" cy="112641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76911" y="1794053"/>
            <a:ext cx="4079880" cy="112641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86949" y="1314204"/>
            <a:ext cx="4079885" cy="383381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76911" y="1314204"/>
            <a:ext cx="4080137" cy="383381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681038"/>
            <a:ext cx="8370094" cy="434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86954" y="3496786"/>
            <a:ext cx="4079629" cy="112641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676911" y="3496786"/>
            <a:ext cx="4079880" cy="112641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386949" y="3016936"/>
            <a:ext cx="4079885" cy="383381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4676911" y="3016936"/>
            <a:ext cx="4080137" cy="383381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9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68671" y="1384046"/>
            <a:ext cx="124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10239" y="1384046"/>
            <a:ext cx="0" cy="32883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59348" y="2573514"/>
            <a:ext cx="111176" cy="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9348" y="3565055"/>
            <a:ext cx="111176" cy="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/>
          <p:cNvSpPr/>
          <p:nvPr/>
        </p:nvSpPr>
        <p:spPr>
          <a:xfrm>
            <a:off x="2159348" y="1593161"/>
            <a:ext cx="111176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601633"/>
            <a:ext cx="1574588" cy="81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08770" y="2581985"/>
            <a:ext cx="1574588" cy="81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08770" y="3562338"/>
            <a:ext cx="1574588" cy="81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601633"/>
            <a:ext cx="6256162" cy="81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2346513" y="2577749"/>
            <a:ext cx="6256162" cy="81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3558102"/>
            <a:ext cx="6256162" cy="81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683285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968671" y="1384046"/>
            <a:ext cx="124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384046"/>
            <a:ext cx="0" cy="32883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59348" y="2573514"/>
            <a:ext cx="111176" cy="81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9348" y="3565055"/>
            <a:ext cx="111176" cy="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31" name="Rectangle 30"/>
          <p:cNvSpPr/>
          <p:nvPr/>
        </p:nvSpPr>
        <p:spPr>
          <a:xfrm>
            <a:off x="2159348" y="1593161"/>
            <a:ext cx="111176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47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68671" y="1346176"/>
            <a:ext cx="124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10239" y="1346175"/>
            <a:ext cx="0" cy="340668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485343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485343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08770" y="2311118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2311118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08770" y="3136894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346513" y="3136894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08770" y="3944876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346513" y="3944876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683285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68671" y="1346176"/>
            <a:ext cx="124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10239" y="1346175"/>
            <a:ext cx="0" cy="340668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0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68671" y="872249"/>
            <a:ext cx="124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10239" y="872248"/>
            <a:ext cx="0" cy="38076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59348" y="1011416"/>
            <a:ext cx="111176" cy="64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019887"/>
            <a:ext cx="1574588" cy="63700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019887"/>
            <a:ext cx="6256162" cy="6370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159348" y="1736421"/>
            <a:ext cx="111176" cy="64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08770" y="1744892"/>
            <a:ext cx="1574588" cy="63700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1744892"/>
            <a:ext cx="6256162" cy="6370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159348" y="2459002"/>
            <a:ext cx="111176" cy="64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08770" y="2467474"/>
            <a:ext cx="1574588" cy="63700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346513" y="2467474"/>
            <a:ext cx="6256162" cy="6370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159348" y="3179161"/>
            <a:ext cx="111176" cy="643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08770" y="3187632"/>
            <a:ext cx="1574588" cy="63700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346513" y="3187632"/>
            <a:ext cx="6256162" cy="6370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159348" y="3896896"/>
            <a:ext cx="111176" cy="643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8770" y="3905367"/>
            <a:ext cx="1574588" cy="63700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2346513" y="3905367"/>
            <a:ext cx="6256162" cy="6370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968671" y="872249"/>
            <a:ext cx="124156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10239" y="872248"/>
            <a:ext cx="0" cy="38076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59348" y="1011416"/>
            <a:ext cx="111176" cy="64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59348" y="1736421"/>
            <a:ext cx="111176" cy="64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59348" y="2459002"/>
            <a:ext cx="111176" cy="64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59348" y="3179161"/>
            <a:ext cx="111176" cy="643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59348" y="3896896"/>
            <a:ext cx="111176" cy="6430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3410" y="1760501"/>
            <a:ext cx="3510000" cy="2886863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rgbClr val="004A40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67141" y="1760501"/>
            <a:ext cx="3510000" cy="2886863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rgbClr val="083F6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73410" y="1280652"/>
            <a:ext cx="3510000" cy="383381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766896" y="1280651"/>
            <a:ext cx="3510000" cy="383381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3410" y="681038"/>
            <a:ext cx="7403486" cy="503144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73410" y="4669681"/>
            <a:ext cx="351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766896" y="4669681"/>
            <a:ext cx="351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3410" y="4669681"/>
            <a:ext cx="351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6896" y="4669681"/>
            <a:ext cx="351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58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4755" y="1721056"/>
            <a:ext cx="2289278" cy="3024533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rgbClr val="004A40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427361" y="1721056"/>
            <a:ext cx="2289278" cy="3024533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rgbClr val="083F6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74755" y="1241206"/>
            <a:ext cx="2289278" cy="383381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431064" y="1241206"/>
            <a:ext cx="2289278" cy="383381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3410" y="681038"/>
            <a:ext cx="7403486" cy="46370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73410" y="4766522"/>
            <a:ext cx="229062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7361" y="4766522"/>
            <a:ext cx="2289278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987618" y="1721056"/>
            <a:ext cx="2289278" cy="3024533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5987373" y="1241206"/>
            <a:ext cx="2289278" cy="383381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987373" y="4766523"/>
            <a:ext cx="2289278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1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Slide</a:t>
            </a:r>
            <a:r>
              <a:rPr lang="fr-FR"/>
              <a:t> </a:t>
            </a:r>
            <a:r>
              <a:rPr lang="fr-FR" err="1"/>
              <a:t>title</a:t>
            </a:r>
            <a:br>
              <a:rPr lang="fr-FR"/>
            </a:b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can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extended</a:t>
            </a:r>
            <a:r>
              <a:rPr lang="fr-FR"/>
              <a:t> to </a:t>
            </a:r>
            <a:r>
              <a:rPr lang="fr-FR" err="1"/>
              <a:t>two</a:t>
            </a:r>
            <a:r>
              <a:rPr lang="fr-FR"/>
              <a:t> </a:t>
            </a:r>
            <a:r>
              <a:rPr lang="fr-FR" err="1"/>
              <a:t>lines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  <a:lvl2pPr>
              <a:buClr>
                <a:srgbClr val="727272"/>
              </a:buClr>
              <a:defRPr>
                <a:solidFill>
                  <a:srgbClr val="727272"/>
                </a:solidFill>
              </a:defRPr>
            </a:lvl2pPr>
            <a:lvl3pPr>
              <a:defRPr>
                <a:solidFill>
                  <a:srgbClr val="727272"/>
                </a:solidFill>
              </a:defRPr>
            </a:lvl3pPr>
            <a:lvl4pPr>
              <a:defRPr>
                <a:solidFill>
                  <a:srgbClr val="727272"/>
                </a:solidFill>
              </a:defRPr>
            </a:lvl4pPr>
            <a:lvl5pPr>
              <a:defRPr>
                <a:solidFill>
                  <a:srgbClr val="72727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26400" y="4755600"/>
            <a:ext cx="342000" cy="183600"/>
          </a:xfrm>
          <a:prstGeom prst="rect">
            <a:avLst/>
          </a:prstGeom>
        </p:spPr>
        <p:txBody>
          <a:bodyPr/>
          <a:lstStyle/>
          <a:p>
            <a:fld id="{11EAE1A9-8E7E-D04D-9670-8269DAC153D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0975" y="1721056"/>
            <a:ext cx="1965535" cy="3024533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rgbClr val="004A40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30766" y="1721056"/>
            <a:ext cx="1965535" cy="3024533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rgbClr val="083F6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90975" y="1241206"/>
            <a:ext cx="1965535" cy="383381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30684" y="1241206"/>
            <a:ext cx="1965535" cy="383381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9629" y="681038"/>
            <a:ext cx="8386008" cy="457037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9629" y="4766522"/>
            <a:ext cx="196669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30557" y="4766522"/>
            <a:ext cx="196553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670557" y="1721056"/>
            <a:ext cx="1965535" cy="3024533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670394" y="1241206"/>
            <a:ext cx="1965535" cy="383381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670329" y="4766522"/>
            <a:ext cx="1965535" cy="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810348" y="1721056"/>
            <a:ext cx="1965535" cy="3024533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chemeClr val="accent2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810102" y="1241206"/>
            <a:ext cx="1965535" cy="383381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810102" y="4766522"/>
            <a:ext cx="1965535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21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028" y="1826563"/>
            <a:ext cx="1739242" cy="2902544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200" b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908804" y="1826563"/>
            <a:ext cx="1739242" cy="2902544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200" b="0">
                <a:solidFill>
                  <a:srgbClr val="007373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7028" y="1346713"/>
            <a:ext cx="1739242" cy="422570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908804" y="1346713"/>
            <a:ext cx="1739242" cy="422570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029" y="786546"/>
            <a:ext cx="8946342" cy="50314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MAIN TITLE HERE ]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7029" y="4753356"/>
            <a:ext cx="173924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8804" y="4753356"/>
            <a:ext cx="1739242" cy="0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710579" y="1826563"/>
            <a:ext cx="1739242" cy="2902544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200" b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3710579" y="1346713"/>
            <a:ext cx="1739242" cy="422570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710580" y="4753354"/>
            <a:ext cx="1739242" cy="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2354" y="1826563"/>
            <a:ext cx="1739242" cy="2902544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200" b="0">
                <a:solidFill>
                  <a:srgbClr val="083F6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5512354" y="1346713"/>
            <a:ext cx="1739242" cy="422570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512355" y="4753356"/>
            <a:ext cx="1739242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314129" y="1826563"/>
            <a:ext cx="1739242" cy="2902544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200" b="0">
                <a:solidFill>
                  <a:schemeClr val="accent5">
                    <a:lumMod val="7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7314129" y="1346713"/>
            <a:ext cx="1739242" cy="422570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314130" y="4753354"/>
            <a:ext cx="1739242" cy="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7868"/>
            <a:ext cx="9144000" cy="51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04" y="4014000"/>
            <a:ext cx="704596" cy="11341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1600" y="352800"/>
            <a:ext cx="519231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1980000"/>
            <a:ext cx="6624000" cy="1188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600" b="0" i="0" kern="120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br>
              <a:rPr lang="fr-FR"/>
            </a:br>
            <a:r>
              <a:rPr lang="fr-FR"/>
              <a:t>Section Header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400" y="4755600"/>
            <a:ext cx="342000" cy="1836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rgbClr val="006299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13200" y="4755600"/>
            <a:ext cx="792000" cy="1836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© OECD |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072" y="1700184"/>
            <a:ext cx="7612856" cy="495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8072" y="2131008"/>
            <a:ext cx="7612856" cy="495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4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78072" y="3020476"/>
            <a:ext cx="7612856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909706" y="3968683"/>
            <a:ext cx="5149588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2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072" y="1700184"/>
            <a:ext cx="7612856" cy="495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8072" y="2131008"/>
            <a:ext cx="7612856" cy="4951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4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78072" y="3020476"/>
            <a:ext cx="7612856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909706" y="3968683"/>
            <a:ext cx="5149588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7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8"/>
            <a:ext cx="9157988" cy="5151368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39484" y="2032868"/>
            <a:ext cx="2564391" cy="10487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68" y="2322229"/>
            <a:ext cx="292592" cy="469991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759659" y="2367539"/>
            <a:ext cx="641909" cy="3793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300" b="1" baseline="0">
                <a:solidFill>
                  <a:schemeClr val="accent4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540773" y="2006849"/>
            <a:ext cx="0" cy="1100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08771" y="801015"/>
            <a:ext cx="8099391" cy="3729314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350" baseline="0">
                <a:solidFill>
                  <a:schemeClr val="tx1"/>
                </a:solidFill>
              </a:defRPr>
            </a:lvl1pPr>
            <a:lvl2pPr marL="514350" indent="-17145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350" b="0">
                <a:solidFill>
                  <a:schemeClr val="tx1"/>
                </a:solidFill>
                <a:latin typeface="+mj-lt"/>
              </a:defRPr>
            </a:lvl2pPr>
            <a:lvl3pPr marL="857250" indent="-171450">
              <a:buFont typeface="Wingdings" panose="05000000000000000000" pitchFamily="2" charset="2"/>
              <a:buChar char=""/>
              <a:defRPr sz="1350">
                <a:solidFill>
                  <a:schemeClr val="tx1"/>
                </a:solidFill>
                <a:latin typeface="+mj-lt"/>
              </a:defRPr>
            </a:lvl3pPr>
            <a:lvl4pPr marL="1200150" indent="-171450">
              <a:buFont typeface="Wingdings" panose="05000000000000000000" pitchFamily="2" charset="2"/>
              <a:buChar char=""/>
              <a:defRPr sz="135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28796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770" y="101450"/>
            <a:ext cx="8483732" cy="3124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681038"/>
            <a:ext cx="4057031" cy="4105275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350" baseline="0">
                <a:solidFill>
                  <a:schemeClr val="tx1"/>
                </a:solidFill>
                <a:latin typeface="+mj-lt"/>
              </a:defRPr>
            </a:lvl1pPr>
            <a:lvl2pPr marL="514350" indent="-17145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350" b="0">
                <a:solidFill>
                  <a:schemeClr val="tx1"/>
                </a:solidFill>
                <a:latin typeface="+mj-lt"/>
              </a:defRPr>
            </a:lvl2pPr>
            <a:lvl3pPr marL="857250" indent="-171450">
              <a:buFont typeface="Wingdings" panose="05000000000000000000" pitchFamily="2" charset="2"/>
              <a:buChar char=""/>
              <a:defRPr sz="1350">
                <a:solidFill>
                  <a:schemeClr val="tx1"/>
                </a:solidFill>
                <a:latin typeface="+mj-lt"/>
              </a:defRPr>
            </a:lvl3pPr>
            <a:lvl4pPr marL="1200150" indent="-171450">
              <a:buFont typeface="Wingdings" panose="05000000000000000000" pitchFamily="2" charset="2"/>
              <a:buChar char=""/>
              <a:defRPr sz="135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700768" y="681038"/>
            <a:ext cx="4056279" cy="4105275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350" baseline="0">
                <a:solidFill>
                  <a:schemeClr val="tx1"/>
                </a:solidFill>
                <a:latin typeface="+mj-lt"/>
              </a:defRPr>
            </a:lvl1pPr>
            <a:lvl2pPr marL="514350" indent="-17145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350" b="0">
                <a:solidFill>
                  <a:schemeClr val="tx1"/>
                </a:solidFill>
                <a:latin typeface="+mj-lt"/>
              </a:defRPr>
            </a:lvl2pPr>
            <a:lvl3pPr marL="857250" indent="-171450">
              <a:buFont typeface="Wingdings" panose="05000000000000000000" pitchFamily="2" charset="2"/>
              <a:buChar char=""/>
              <a:defRPr sz="1350">
                <a:solidFill>
                  <a:schemeClr val="tx1"/>
                </a:solidFill>
                <a:latin typeface="+mj-lt"/>
              </a:defRPr>
            </a:lvl3pPr>
            <a:lvl4pPr marL="1200150" indent="-171450">
              <a:buFont typeface="Wingdings" panose="05000000000000000000" pitchFamily="2" charset="2"/>
              <a:buChar char=""/>
              <a:defRPr sz="135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78457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2400" y="244800"/>
            <a:ext cx="7650000" cy="83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Slide</a:t>
            </a:r>
            <a:r>
              <a:rPr lang="fr-FR"/>
              <a:t> </a:t>
            </a:r>
            <a:r>
              <a:rPr lang="fr-FR" err="1"/>
              <a:t>title</a:t>
            </a:r>
            <a:br>
              <a:rPr lang="fr-FR"/>
            </a:b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can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extended</a:t>
            </a:r>
            <a:r>
              <a:rPr lang="fr-FR"/>
              <a:t> to </a:t>
            </a:r>
            <a:r>
              <a:rPr lang="fr-FR" err="1"/>
              <a:t>two</a:t>
            </a:r>
            <a:r>
              <a:rPr lang="fr-FR"/>
              <a:t> </a:t>
            </a:r>
            <a:r>
              <a:rPr lang="fr-FR" err="1"/>
              <a:t>lines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400" y="1407600"/>
            <a:ext cx="82800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3200" y="4755600"/>
            <a:ext cx="792000" cy="1836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© OECD </a:t>
            </a:r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06800" y="222450"/>
            <a:ext cx="425781" cy="885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8312D-FDBE-B9E2-70E0-DC0ECE10CEB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13163" y="49276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C71C5C-6802-0D48-7F22-7C6161C731F7}"/>
              </a:ext>
            </a:extLst>
          </p:cNvPr>
          <p:cNvCxnSpPr/>
          <p:nvPr userDrawn="1"/>
        </p:nvCxnSpPr>
        <p:spPr>
          <a:xfrm>
            <a:off x="0" y="1134387"/>
            <a:ext cx="9144000" cy="0"/>
          </a:xfrm>
          <a:prstGeom prst="line">
            <a:avLst/>
          </a:prstGeom>
          <a:ln w="28575">
            <a:solidFill>
              <a:srgbClr val="727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72727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2400" kern="12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0466" y="486965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  <a:latin typeface="+mj-lt"/>
              </a:defRPr>
            </a:lvl1pPr>
          </a:lstStyle>
          <a:p>
            <a:fld id="{075FEEE6-09F2-4E7C-9B3A-D69DCF9D733D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474" y="96395"/>
            <a:ext cx="8970956" cy="318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243000"/>
            <a:endParaRPr lang="es-ES" sz="18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" y="23520"/>
            <a:ext cx="289049" cy="4642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87866" y="96395"/>
            <a:ext cx="69564" cy="31854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474" y="96395"/>
            <a:ext cx="8970956" cy="318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243000"/>
            <a:endParaRPr lang="es-ES" sz="18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" y="23520"/>
            <a:ext cx="289049" cy="4642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87866" y="96395"/>
            <a:ext cx="69564" cy="31854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485B-E38B-BE34-A553-872319ACC1C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27872" y="4981575"/>
            <a:ext cx="1309688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5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326573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diagramData" Target="../diagrams/data1.xml"/><Relationship Id="rId5" Type="http://schemas.openxmlformats.org/officeDocument/2006/relationships/image" Target="../media/image13.png"/><Relationship Id="rId15" Type="http://schemas.microsoft.com/office/2007/relationships/diagramDrawing" Target="../diagrams/drawing1.xml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oecd.org/en/topics/sub-issues/gender-based-violence.htm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hyperlink" Target="https://www.oecd.org/en/about/projects/truth-hurts-oecd-talk-series-on-preventing-violence-against-women.html" TargetMode="Externa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BF41-62F5-F020-4540-3AA160075E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072" y="1528897"/>
            <a:ext cx="7612856" cy="49518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ptos" panose="020B0004020202020204" pitchFamily="34" charset="0"/>
              </a:rPr>
              <a:t>OECD findings: How governments are shaping multi-disciplinary responses to gender-based and domestic violence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D7F0686-C547-459E-C7DF-7E3C4BF67B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41100" y="3630207"/>
            <a:ext cx="6061798" cy="1138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Aptos" panose="020B0004020202020204" pitchFamily="34" charset="0"/>
              </a:rPr>
              <a:t>Doron Wijker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Aptos" panose="020B0004020202020204" pitchFamily="34" charset="0"/>
              </a:rPr>
              <a:t>7</a:t>
            </a:r>
            <a:r>
              <a:rPr lang="en-US" sz="1500" baseline="30000" dirty="0">
                <a:latin typeface="Aptos" panose="020B0004020202020204" pitchFamily="34" charset="0"/>
              </a:rPr>
              <a:t>th</a:t>
            </a:r>
            <a:r>
              <a:rPr lang="en-US" sz="1500" dirty="0">
                <a:latin typeface="Aptos" panose="020B0004020202020204" pitchFamily="34" charset="0"/>
              </a:rPr>
              <a:t> International EFJCA Conference,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Aptos" panose="020B0004020202020204" pitchFamily="34" charset="0"/>
              </a:rPr>
              <a:t>6 October 2025</a:t>
            </a:r>
          </a:p>
        </p:txBody>
      </p:sp>
    </p:spTree>
    <p:extLst>
      <p:ext uri="{BB962C8B-B14F-4D97-AF65-F5344CB8AC3E}">
        <p14:creationId xmlns:p14="http://schemas.microsoft.com/office/powerpoint/2010/main" val="238288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86307-8662-A809-9EE9-04026992C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E4E82-EA67-8062-67A2-AAF2E3B3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1EAE1A9-8E7E-D04D-9670-8269DAC153D9}" type="slidenum">
              <a:rPr lang="fr-FR">
                <a:solidFill>
                  <a:prstClr val="white"/>
                </a:solidFill>
                <a:latin typeface="Aptos" panose="020B0004020202020204" pitchFamily="34" charset="0"/>
              </a:rPr>
              <a:pPr defTabSz="457189"/>
              <a:t>2</a:t>
            </a:fld>
            <a:endParaRPr lang="fr-FR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E1660A-7123-5D7B-7A7D-9659E3AA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244800"/>
            <a:ext cx="7650000" cy="838800"/>
          </a:xfrm>
        </p:spPr>
        <p:txBody>
          <a:bodyPr/>
          <a:lstStyle/>
          <a:p>
            <a:r>
              <a:rPr lang="en-GB" sz="3200" dirty="0">
                <a:latin typeface="Aptos" panose="020B0004020202020204" pitchFamily="34" charset="0"/>
              </a:rPr>
              <a:t>Violence against women: A growing priority for governments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D8921-3C8B-7813-0A46-5A366C4D4C36}"/>
              </a:ext>
            </a:extLst>
          </p:cNvPr>
          <p:cNvSpPr txBox="1"/>
          <p:nvPr/>
        </p:nvSpPr>
        <p:spPr>
          <a:xfrm>
            <a:off x="322892" y="1445817"/>
            <a:ext cx="825950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latin typeface="Aptos" panose="020B0004020202020204" pitchFamily="34" charset="0"/>
              </a:rPr>
              <a:t>% OECD governments ranking issue as top-three gender equality priority, </a:t>
            </a:r>
            <a:r>
              <a:rPr lang="en-GB" sz="1350" b="1" dirty="0">
                <a:solidFill>
                  <a:srgbClr val="047BC1"/>
                </a:solidFill>
                <a:latin typeface="Aptos" panose="020B0004020202020204" pitchFamily="34" charset="0"/>
              </a:rPr>
              <a:t>2016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95114-86CA-B63A-9F0C-A7C99BCBD863}"/>
              </a:ext>
            </a:extLst>
          </p:cNvPr>
          <p:cNvSpPr txBox="1"/>
          <p:nvPr/>
        </p:nvSpPr>
        <p:spPr>
          <a:xfrm>
            <a:off x="322892" y="4345161"/>
            <a:ext cx="7996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Source: Adapted from OECD (2017), The Pursuit of Gender Equality. Based on responses from 31 OECD countries to the 2016 OECD Questionnaire on Progress in Implementing the 2013 Gender Recommendation. </a:t>
            </a:r>
            <a:endParaRPr lang="en-GB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DC6B68-6C14-6428-E561-25037CCC9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5603"/>
              </p:ext>
            </p:extLst>
          </p:nvPr>
        </p:nvGraphicFramePr>
        <p:xfrm>
          <a:off x="1511300" y="-5781675"/>
          <a:ext cx="6121400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41844444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89326728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108161425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58524355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89589523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39317016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039913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04052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663324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18071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961157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47632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103623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411857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485446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508759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60521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375146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726742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50778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725247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2243273"/>
                  </a:ext>
                </a:extLst>
              </a:tr>
            </a:tbl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650B7A8-2C15-4AFF-826C-5A071F486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426858"/>
              </p:ext>
            </p:extLst>
          </p:nvPr>
        </p:nvGraphicFramePr>
        <p:xfrm>
          <a:off x="1789113" y="8343900"/>
          <a:ext cx="5800725" cy="258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CE5CC76-2CFA-AADE-790F-2B8225F78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138391"/>
              </p:ext>
            </p:extLst>
          </p:nvPr>
        </p:nvGraphicFramePr>
        <p:xfrm>
          <a:off x="1511300" y="-5781675"/>
          <a:ext cx="6121400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0022488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07624749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69900367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37983031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78195263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4519347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969077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87188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582363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706106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552099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68465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074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403385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78434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133559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94134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65790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03842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79584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900513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320797"/>
                  </a:ext>
                </a:extLst>
              </a:tr>
            </a:tbl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650B7A8-2C15-4AFF-826C-5A071F486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02567"/>
              </p:ext>
            </p:extLst>
          </p:nvPr>
        </p:nvGraphicFramePr>
        <p:xfrm>
          <a:off x="1789113" y="8343900"/>
          <a:ext cx="5800725" cy="258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6D281D5-5CF9-12B9-07B6-4A870204F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94881"/>
              </p:ext>
            </p:extLst>
          </p:nvPr>
        </p:nvGraphicFramePr>
        <p:xfrm>
          <a:off x="1511300" y="-5781675"/>
          <a:ext cx="6121400" cy="264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32463608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408861882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893007182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6847300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11988067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7111000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208205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469622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617613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584704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435023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22278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114633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349569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963779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05568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1611815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1086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233289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788896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0228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8369364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650B7A8-2C15-4AFF-826C-5A071F486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810644"/>
              </p:ext>
            </p:extLst>
          </p:nvPr>
        </p:nvGraphicFramePr>
        <p:xfrm>
          <a:off x="1789113" y="8343900"/>
          <a:ext cx="5800725" cy="258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E52ADD4-4678-57A2-2AD7-E9FB921C0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333509"/>
              </p:ext>
            </p:extLst>
          </p:nvPr>
        </p:nvGraphicFramePr>
        <p:xfrm>
          <a:off x="1244077" y="1802887"/>
          <a:ext cx="6741683" cy="248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30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A33F-ECC7-DC27-9439-34E434B8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1EAE1A9-8E7E-D04D-9670-8269DAC153D9}" type="slidenum">
              <a:rPr lang="fr-FR">
                <a:solidFill>
                  <a:prstClr val="white"/>
                </a:solidFill>
                <a:latin typeface="Arial"/>
              </a:rPr>
              <a:pPr defTabSz="457189"/>
              <a:t>3</a:t>
            </a:fld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DEE55A-C35D-44C1-59D6-90DC5235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244800"/>
            <a:ext cx="7650000" cy="838800"/>
          </a:xfrm>
        </p:spPr>
        <p:txBody>
          <a:bodyPr/>
          <a:lstStyle/>
          <a:p>
            <a:r>
              <a:rPr lang="en-GB" sz="3200" dirty="0">
                <a:latin typeface="Aptos" panose="020B0004020202020204" pitchFamily="34" charset="0"/>
              </a:rPr>
              <a:t>Violence against women: A growing priority for governments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95409-9DAB-45BF-1A35-021D46EE2C8B}"/>
              </a:ext>
            </a:extLst>
          </p:cNvPr>
          <p:cNvSpPr txBox="1"/>
          <p:nvPr/>
        </p:nvSpPr>
        <p:spPr>
          <a:xfrm>
            <a:off x="322892" y="1445817"/>
            <a:ext cx="825950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latin typeface="Aptos" panose="020B0004020202020204" pitchFamily="34" charset="0"/>
              </a:rPr>
              <a:t>% OECD governments ranking issue as top-three gender equality priority, </a:t>
            </a:r>
            <a:r>
              <a:rPr lang="en-GB" sz="1350" b="1" dirty="0">
                <a:solidFill>
                  <a:srgbClr val="002060"/>
                </a:solidFill>
                <a:latin typeface="Aptos" panose="020B0004020202020204" pitchFamily="34" charset="0"/>
              </a:rPr>
              <a:t>2024</a:t>
            </a:r>
            <a:endParaRPr lang="en-GB" sz="12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C82F18-D13B-DF07-F54E-3453C3DFB7C0}"/>
              </a:ext>
            </a:extLst>
          </p:cNvPr>
          <p:cNvSpPr txBox="1"/>
          <p:nvPr/>
        </p:nvSpPr>
        <p:spPr>
          <a:xfrm>
            <a:off x="322892" y="4345161"/>
            <a:ext cx="7996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Source: OECD (2025). Supports </a:t>
            </a:r>
            <a:r>
              <a:rPr lang="en-US" sz="800" dirty="0" err="1">
                <a:solidFill>
                  <a:schemeClr val="bg1"/>
                </a:solidFill>
                <a:latin typeface="Aptos" panose="020B0004020202020204" pitchFamily="34" charset="0"/>
              </a:rPr>
              <a:t>th</a:t>
            </a:r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(at) work: Policy tools to support workplace action on intimate partner violence. Based on responses from 38 OECD countries to the 2024 OECD Questionnaire on Policy Combinations for Gender Equality and/or the 2021 OECD Gender Equality Questionnaire.</a:t>
            </a:r>
            <a:endParaRPr lang="en-GB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686014C3-16A6-C18C-9ADF-8DB5D79248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08008"/>
              </p:ext>
            </p:extLst>
          </p:nvPr>
        </p:nvGraphicFramePr>
        <p:xfrm>
          <a:off x="1244077" y="1802886"/>
          <a:ext cx="6417138" cy="248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7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A4B4-C13F-AE2F-9A1B-9AB34576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CCA19-9E0F-70D6-CB21-DCBCE692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1EAE1A9-8E7E-D04D-9670-8269DAC153D9}" type="slidenum">
              <a:rPr lang="fr-FR">
                <a:solidFill>
                  <a:prstClr val="white"/>
                </a:solidFill>
                <a:latin typeface="Arial"/>
              </a:rPr>
              <a:pPr defTabSz="457189"/>
              <a:t>4</a:t>
            </a:fld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E66010-0541-25DA-7001-53BDEC4F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244800"/>
            <a:ext cx="7868700" cy="838800"/>
          </a:xfrm>
        </p:spPr>
        <p:txBody>
          <a:bodyPr/>
          <a:lstStyle/>
          <a:p>
            <a:r>
              <a:rPr lang="en-GB" sz="3200" dirty="0">
                <a:latin typeface="Aptos" panose="020B0004020202020204" pitchFamily="34" charset="0"/>
              </a:rPr>
              <a:t>Promoting integrated service delivery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8A5130F-98FB-0EDA-3732-D46FF8CB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82" y="1735582"/>
            <a:ext cx="5112128" cy="2535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BA2353-E930-7DF2-87AC-ECDA2E12CB3A}"/>
              </a:ext>
            </a:extLst>
          </p:cNvPr>
          <p:cNvSpPr txBox="1"/>
          <p:nvPr/>
        </p:nvSpPr>
        <p:spPr>
          <a:xfrm>
            <a:off x="322892" y="1361138"/>
            <a:ext cx="825950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  <a:latin typeface="Aptos" panose="020B0004020202020204" pitchFamily="34" charset="0"/>
              </a:rPr>
              <a:t>Simple model of integrated service delivery to address intimate partner violence</a:t>
            </a:r>
            <a:endParaRPr lang="en-GB" sz="12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7408F-225F-1653-8E77-E99C6EC0A234}"/>
              </a:ext>
            </a:extLst>
          </p:cNvPr>
          <p:cNvSpPr txBox="1"/>
          <p:nvPr/>
        </p:nvSpPr>
        <p:spPr>
          <a:xfrm>
            <a:off x="322892" y="4459461"/>
            <a:ext cx="79965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Source: OECD (2023). Supporting Lives Free from Intimate Partner Violence: Towards Better Integration of Services for Victim/Survivors. </a:t>
            </a:r>
            <a:endParaRPr lang="en-GB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1B69-05FA-916C-B9E5-7D010149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Safe housing to break the cycle of violence</a:t>
            </a:r>
            <a:endParaRPr lang="en-US" dirty="0">
              <a:latin typeface="Aptos" panose="020B00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B67266-E657-817E-2482-7E6EFD3137E1}"/>
              </a:ext>
            </a:extLst>
          </p:cNvPr>
          <p:cNvGrpSpPr/>
          <p:nvPr/>
        </p:nvGrpSpPr>
        <p:grpSpPr>
          <a:xfrm>
            <a:off x="505091" y="3510163"/>
            <a:ext cx="1395623" cy="636876"/>
            <a:chOff x="826846" y="2634576"/>
            <a:chExt cx="3600996" cy="1643272"/>
          </a:xfrm>
          <a:solidFill>
            <a:srgbClr val="047BC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9" name="Graphic 58" descr="Renovation (House With Sparkles) with solid fill">
              <a:extLst>
                <a:ext uri="{FF2B5EF4-FFF2-40B4-BE49-F238E27FC236}">
                  <a16:creationId xmlns:a16="http://schemas.microsoft.com/office/drawing/2014/main" id="{720AB7FD-B28C-7091-CDFE-23916D2B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8066" y="2647828"/>
              <a:ext cx="914400" cy="914400"/>
            </a:xfrm>
            <a:prstGeom prst="rect">
              <a:avLst/>
            </a:prstGeom>
          </p:spPr>
        </p:pic>
        <p:pic>
          <p:nvPicPr>
            <p:cNvPr id="60" name="Graphic 59" descr="Renovation (House With Sparkles) outline">
              <a:extLst>
                <a:ext uri="{FF2B5EF4-FFF2-40B4-BE49-F238E27FC236}">
                  <a16:creationId xmlns:a16="http://schemas.microsoft.com/office/drawing/2014/main" id="{37052428-3EB8-BBA1-93B4-491F4D29E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9614" y="3347588"/>
              <a:ext cx="914400" cy="914400"/>
            </a:xfrm>
            <a:prstGeom prst="rect">
              <a:avLst/>
            </a:prstGeom>
          </p:spPr>
        </p:pic>
        <p:pic>
          <p:nvPicPr>
            <p:cNvPr id="61" name="Graphic 60" descr="House outline">
              <a:extLst>
                <a:ext uri="{FF2B5EF4-FFF2-40B4-BE49-F238E27FC236}">
                  <a16:creationId xmlns:a16="http://schemas.microsoft.com/office/drawing/2014/main" id="{DD8DFEB8-57F5-813F-3614-A0F152D9C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10310" y="2647828"/>
              <a:ext cx="914400" cy="914400"/>
            </a:xfrm>
            <a:prstGeom prst="rect">
              <a:avLst/>
            </a:prstGeom>
          </p:spPr>
        </p:pic>
        <p:pic>
          <p:nvPicPr>
            <p:cNvPr id="62" name="Graphic 61" descr="House with solid fill">
              <a:extLst>
                <a:ext uri="{FF2B5EF4-FFF2-40B4-BE49-F238E27FC236}">
                  <a16:creationId xmlns:a16="http://schemas.microsoft.com/office/drawing/2014/main" id="{30965731-B50C-A251-8915-76F5811F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1684" y="2634576"/>
              <a:ext cx="914400" cy="914400"/>
            </a:xfrm>
            <a:prstGeom prst="rect">
              <a:avLst/>
            </a:prstGeom>
          </p:spPr>
        </p:pic>
        <p:pic>
          <p:nvPicPr>
            <p:cNvPr id="63" name="Graphic 62" descr="House outline">
              <a:extLst>
                <a:ext uri="{FF2B5EF4-FFF2-40B4-BE49-F238E27FC236}">
                  <a16:creationId xmlns:a16="http://schemas.microsoft.com/office/drawing/2014/main" id="{EAAE82F6-168F-A293-2FB7-D167471B9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13442" y="2661080"/>
              <a:ext cx="914400" cy="914400"/>
            </a:xfrm>
            <a:prstGeom prst="rect">
              <a:avLst/>
            </a:prstGeom>
          </p:spPr>
        </p:pic>
        <p:pic>
          <p:nvPicPr>
            <p:cNvPr id="64" name="Graphic 63" descr="House with solid fill">
              <a:extLst>
                <a:ext uri="{FF2B5EF4-FFF2-40B4-BE49-F238E27FC236}">
                  <a16:creationId xmlns:a16="http://schemas.microsoft.com/office/drawing/2014/main" id="{AF07CA76-DB02-FE88-12EC-621AB08D7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6846" y="3336944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House outline">
              <a:extLst>
                <a:ext uri="{FF2B5EF4-FFF2-40B4-BE49-F238E27FC236}">
                  <a16:creationId xmlns:a16="http://schemas.microsoft.com/office/drawing/2014/main" id="{D3B5DF54-DCCE-EF53-34F9-73A16CCBF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98604" y="3363448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House with solid fill">
              <a:extLst>
                <a:ext uri="{FF2B5EF4-FFF2-40B4-BE49-F238E27FC236}">
                  <a16:creationId xmlns:a16="http://schemas.microsoft.com/office/drawing/2014/main" id="{BB83FEA0-7459-38E7-F56A-0AEDBF5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43230" y="3350196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AEC3DDBA-2650-BC54-0502-AB870D1CB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588032"/>
              </p:ext>
            </p:extLst>
          </p:nvPr>
        </p:nvGraphicFramePr>
        <p:xfrm>
          <a:off x="1988957" y="2555456"/>
          <a:ext cx="1026961" cy="1304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8" name="Graphic 67" descr="Renovation (House With Sparkles) with solid fill">
            <a:extLst>
              <a:ext uri="{FF2B5EF4-FFF2-40B4-BE49-F238E27FC236}">
                <a16:creationId xmlns:a16="http://schemas.microsoft.com/office/drawing/2014/main" id="{F11AAAA6-E0DC-7A3F-95D8-2BFED17C9E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96769" y="3420634"/>
            <a:ext cx="685800" cy="6858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A3D9658-9C9E-C402-206F-36DE41E4FA9A}"/>
              </a:ext>
            </a:extLst>
          </p:cNvPr>
          <p:cNvSpPr txBox="1"/>
          <p:nvPr/>
        </p:nvSpPr>
        <p:spPr>
          <a:xfrm>
            <a:off x="377125" y="3037767"/>
            <a:ext cx="171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chemeClr val="bg1"/>
                </a:solidFill>
                <a:latin typeface="Aptos" panose="020B0004020202020204" pitchFamily="34" charset="0"/>
              </a:rPr>
              <a:t>Emergency housing (+co-located services)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58E0CC-56F5-A7B7-F1DB-3847C9719EE4}"/>
              </a:ext>
            </a:extLst>
          </p:cNvPr>
          <p:cNvSpPr txBox="1"/>
          <p:nvPr/>
        </p:nvSpPr>
        <p:spPr>
          <a:xfrm>
            <a:off x="109122" y="1258207"/>
            <a:ext cx="46553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  <a:latin typeface="Aptos" panose="020B0004020202020204" pitchFamily="34" charset="0"/>
              </a:rPr>
              <a:t>Emergency shelters common </a:t>
            </a: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for those in crisis. Some countries offer co-located services in shelters, but supply is inadequate and there is geographic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b="1" dirty="0">
                <a:solidFill>
                  <a:schemeClr val="bg1"/>
                </a:solidFill>
                <a:latin typeface="Aptos" panose="020B0004020202020204" pitchFamily="34" charset="0"/>
              </a:rPr>
              <a:t>Low supply of longer-term housing </a:t>
            </a: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(e.g. social housing) for victim-survivors exiting emergency shelters</a:t>
            </a:r>
            <a:endParaRPr lang="en-US" sz="15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758AD-6555-EE87-BC90-1912695C698F}"/>
              </a:ext>
            </a:extLst>
          </p:cNvPr>
          <p:cNvSpPr txBox="1"/>
          <p:nvPr/>
        </p:nvSpPr>
        <p:spPr>
          <a:xfrm>
            <a:off x="2502437" y="4106434"/>
            <a:ext cx="171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Aptos" panose="020B0004020202020204" pitchFamily="34" charset="0"/>
              </a:rPr>
              <a:t>Integrated services diminish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AF174-8E97-47A7-5EAE-39B3D3209384}"/>
              </a:ext>
            </a:extLst>
          </p:cNvPr>
          <p:cNvSpPr txBox="1"/>
          <p:nvPr/>
        </p:nvSpPr>
        <p:spPr>
          <a:xfrm>
            <a:off x="5535562" y="1243466"/>
            <a:ext cx="31981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Aptos" panose="020B0004020202020204" pitchFamily="34" charset="0"/>
              </a:rPr>
              <a:t>Some promising practises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Priority </a:t>
            </a:r>
            <a:r>
              <a:rPr lang="en-GB" sz="1500" b="1" dirty="0">
                <a:solidFill>
                  <a:schemeClr val="bg1"/>
                </a:solidFill>
                <a:latin typeface="Aptos" panose="020B0004020202020204" pitchFamily="34" charset="0"/>
              </a:rPr>
              <a:t>access to social housing </a:t>
            </a: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for victim-survivors: e.g. Belgium, Ireland, Japan, the Netherlands, Portugal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Efforts to </a:t>
            </a:r>
            <a:r>
              <a:rPr lang="en-GB" sz="1500" b="1" dirty="0">
                <a:solidFill>
                  <a:schemeClr val="bg1"/>
                </a:solidFill>
                <a:latin typeface="Aptos" panose="020B0004020202020204" pitchFamily="34" charset="0"/>
              </a:rPr>
              <a:t>improve supply of emergency and/or longer-term housing</a:t>
            </a: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, e.g. France</a:t>
            </a:r>
            <a:endParaRPr lang="en-GB" sz="15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Programmes to enable victim-survivors to </a:t>
            </a:r>
            <a:r>
              <a:rPr lang="en-GB" sz="1500" b="1" dirty="0">
                <a:solidFill>
                  <a:schemeClr val="bg1"/>
                </a:solidFill>
                <a:latin typeface="Aptos" panose="020B0004020202020204" pitchFamily="34" charset="0"/>
              </a:rPr>
              <a:t>stay safely in their own home</a:t>
            </a:r>
            <a:r>
              <a:rPr lang="en-GB" sz="1500" dirty="0">
                <a:solidFill>
                  <a:schemeClr val="bg1"/>
                </a:solidFill>
                <a:latin typeface="Aptos" panose="020B0004020202020204" pitchFamily="34" charset="0"/>
              </a:rPr>
              <a:t>, e.g. Australia</a:t>
            </a:r>
          </a:p>
        </p:txBody>
      </p:sp>
    </p:spTree>
    <p:extLst>
      <p:ext uri="{BB962C8B-B14F-4D97-AF65-F5344CB8AC3E}">
        <p14:creationId xmlns:p14="http://schemas.microsoft.com/office/powerpoint/2010/main" val="37930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" grpId="0">
        <p:bldAsOne/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5FE0-F65B-DDF0-A54F-1EC716709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299A9-379C-22A1-DEEA-5F216075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1EAE1A9-8E7E-D04D-9670-8269DAC153D9}" type="slidenum">
              <a:rPr lang="fr-FR">
                <a:solidFill>
                  <a:prstClr val="white"/>
                </a:solidFill>
                <a:latin typeface="Arial"/>
              </a:rPr>
              <a:pPr defTabSz="457189"/>
              <a:t>6</a:t>
            </a:fld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421692-95F9-4767-FD92-5B22DB88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244800"/>
            <a:ext cx="7650000" cy="838800"/>
          </a:xfrm>
        </p:spPr>
        <p:txBody>
          <a:bodyPr/>
          <a:lstStyle/>
          <a:p>
            <a:r>
              <a:rPr lang="en-GB" sz="3200" dirty="0">
                <a:latin typeface="Aptos" panose="020B0004020202020204" pitchFamily="34" charset="0"/>
              </a:rPr>
              <a:t>Addressing the costs of violence: job and income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EFA15-49B6-FBE4-A6FF-8470A8515505}"/>
              </a:ext>
            </a:extLst>
          </p:cNvPr>
          <p:cNvSpPr txBox="1"/>
          <p:nvPr/>
        </p:nvSpPr>
        <p:spPr>
          <a:xfrm>
            <a:off x="285612" y="1275178"/>
            <a:ext cx="3847665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Aptos" panose="020B0004020202020204" pitchFamily="34" charset="0"/>
              </a:rPr>
              <a:t>Income support: </a:t>
            </a:r>
            <a:r>
              <a:rPr lang="en-US" sz="1300" dirty="0">
                <a:solidFill>
                  <a:schemeClr val="bg1"/>
                </a:solidFill>
                <a:latin typeface="Aptos" panose="020B0004020202020204" pitchFamily="34" charset="0"/>
              </a:rPr>
              <a:t>various targeted income provisions are offered to victim-survivors: e.g. Australia, Costa Rica, Estonia, Greece, Italy, Korea, Latvia, Portugal, Slovenia, Spain, Switzerland</a:t>
            </a:r>
          </a:p>
          <a:p>
            <a:endParaRPr lang="en-US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GB" sz="1300" b="1" dirty="0">
                <a:solidFill>
                  <a:schemeClr val="bg1"/>
                </a:solidFill>
                <a:latin typeface="Aptos" panose="020B0004020202020204" pitchFamily="34" charset="0"/>
              </a:rPr>
              <a:t>Employment support: </a:t>
            </a:r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some countries have offered dedicated employment support for victim-survivors, e.g. Costa Rica, Spain, UK</a:t>
            </a:r>
          </a:p>
          <a:p>
            <a:endParaRPr lang="en-GB" sz="135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en-US" sz="1300" b="1" dirty="0">
                <a:solidFill>
                  <a:schemeClr val="bg1"/>
                </a:solidFill>
                <a:latin typeface="Aptos" panose="020B0004020202020204" pitchFamily="34" charset="0"/>
              </a:rPr>
              <a:t>Workplace support: </a:t>
            </a:r>
            <a:r>
              <a:rPr lang="en-US" sz="1300" dirty="0">
                <a:solidFill>
                  <a:schemeClr val="bg1"/>
                </a:solidFill>
                <a:latin typeface="Aptos" panose="020B0004020202020204" pitchFamily="34" charset="0"/>
              </a:rPr>
              <a:t>employers taking action</a:t>
            </a:r>
            <a:endParaRPr lang="en-GB" sz="13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Government measures focused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Entitlements for workers:  employment protection, flexible working arrangements, domestic violence leaves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Measures for firms: guidance, good practice recognition, reviewing employer responsibilities</a:t>
            </a:r>
          </a:p>
          <a:p>
            <a:endParaRPr lang="en-GB" sz="135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GB" sz="12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5FF18-F351-2E38-A3F0-2DBCB02CC664}"/>
              </a:ext>
            </a:extLst>
          </p:cNvPr>
          <p:cNvSpPr txBox="1"/>
          <p:nvPr/>
        </p:nvSpPr>
        <p:spPr>
          <a:xfrm>
            <a:off x="4082166" y="4467132"/>
            <a:ext cx="4866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Source: Simplified from OECD (2025). Supports (</a:t>
            </a:r>
            <a:r>
              <a:rPr lang="en-US" sz="800" dirty="0" err="1">
                <a:solidFill>
                  <a:schemeClr val="bg1"/>
                </a:solidFill>
                <a:latin typeface="Aptos" panose="020B0004020202020204" pitchFamily="34" charset="0"/>
              </a:rPr>
              <a:t>th</a:t>
            </a:r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)at work: Policy tools to support workplace action on intimate partner violence. Not all eligibility requirements are shown. *In Italy, can be taken over three years.</a:t>
            </a:r>
            <a:endParaRPr lang="en-GB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CF218C-4321-CD9C-BEB7-86F7FEF03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88261"/>
              </p:ext>
            </p:extLst>
          </p:nvPr>
        </p:nvGraphicFramePr>
        <p:xfrm>
          <a:off x="4133277" y="1275178"/>
          <a:ext cx="4764123" cy="31696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5003">
                  <a:extLst>
                    <a:ext uri="{9D8B030D-6E8A-4147-A177-3AD203B41FA5}">
                      <a16:colId xmlns:a16="http://schemas.microsoft.com/office/drawing/2014/main" val="932916801"/>
                    </a:ext>
                  </a:extLst>
                </a:gridCol>
                <a:gridCol w="678857">
                  <a:extLst>
                    <a:ext uri="{9D8B030D-6E8A-4147-A177-3AD203B41FA5}">
                      <a16:colId xmlns:a16="http://schemas.microsoft.com/office/drawing/2014/main" val="527587464"/>
                    </a:ext>
                  </a:extLst>
                </a:gridCol>
                <a:gridCol w="1825890">
                  <a:extLst>
                    <a:ext uri="{9D8B030D-6E8A-4147-A177-3AD203B41FA5}">
                      <a16:colId xmlns:a16="http://schemas.microsoft.com/office/drawing/2014/main" val="2758755002"/>
                    </a:ext>
                  </a:extLst>
                </a:gridCol>
                <a:gridCol w="1044373">
                  <a:extLst>
                    <a:ext uri="{9D8B030D-6E8A-4147-A177-3AD203B41FA5}">
                      <a16:colId xmlns:a16="http://schemas.microsoft.com/office/drawing/2014/main" val="46412753"/>
                    </a:ext>
                  </a:extLst>
                </a:gridCol>
              </a:tblGrid>
              <a:tr h="274053">
                <a:tc gridSpan="4">
                  <a:txBody>
                    <a:bodyPr/>
                    <a:lstStyle/>
                    <a:p>
                      <a:r>
                        <a:rPr lang="en-GB" sz="1200" dirty="0">
                          <a:latin typeface="Aptos" panose="020B0004020202020204" pitchFamily="34" charset="0"/>
                        </a:rPr>
                        <a:t>National, paid domestic violence leave entitlements (OECD)</a:t>
                      </a:r>
                      <a:endParaRPr lang="en-US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141144"/>
                  </a:ext>
                </a:extLst>
              </a:tr>
              <a:tr h="182262">
                <a:tc>
                  <a:txBody>
                    <a:bodyPr/>
                    <a:lstStyle/>
                    <a:p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Aptos" panose="020B0004020202020204" pitchFamily="34" charset="0"/>
                        </a:rPr>
                        <a:t>Days</a:t>
                      </a:r>
                      <a:endParaRPr lang="en-US" sz="10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Aptos" panose="020B0004020202020204" pitchFamily="34" charset="0"/>
                        </a:rPr>
                        <a:t>Eligibility</a:t>
                      </a:r>
                      <a:endParaRPr lang="en-US" sz="10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Aptos" panose="020B0004020202020204" pitchFamily="34" charset="0"/>
                        </a:rPr>
                        <a:t>Evidence?</a:t>
                      </a:r>
                      <a:endParaRPr lang="en-US" sz="10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63631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Australia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10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All full-time, part-time and casual employees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Can be requested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70447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Canada 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5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Public sector, &gt;3 months employment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Can be requested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50597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Ireland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5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All employees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None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478428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Italy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90*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Female employees certified in protection programme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Municipal certification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9800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New Zealand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10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Employees with &gt;6 months employment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Can be requested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638664"/>
                  </a:ext>
                </a:extLst>
              </a:tr>
              <a:tr h="2740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Slovenia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5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Employees with ongoing proceedings 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Certification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692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Aptos" panose="020B0004020202020204" pitchFamily="34" charset="0"/>
                        </a:rPr>
                        <a:t>UK (Northern Ireland only)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10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Forthcoming, all workers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ptos" panose="020B0004020202020204" pitchFamily="34" charset="0"/>
                        </a:rPr>
                        <a:t>TBD</a:t>
                      </a:r>
                      <a:endParaRPr lang="en-US" sz="10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2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91DB9-4405-2FA9-8773-5F411790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30B0-AB6A-250C-555E-81CC9514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1EAE1A9-8E7E-D04D-9670-8269DAC153D9}" type="slidenum">
              <a:rPr lang="fr-FR">
                <a:solidFill>
                  <a:prstClr val="white"/>
                </a:solidFill>
                <a:latin typeface="Arial"/>
              </a:rPr>
              <a:pPr defTabSz="457189"/>
              <a:t>7</a:t>
            </a:fld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515E0A-F57F-3981-A1C5-BC1795BE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244800"/>
            <a:ext cx="7650000" cy="838800"/>
          </a:xfrm>
        </p:spPr>
        <p:txBody>
          <a:bodyPr/>
          <a:lstStyle/>
          <a:p>
            <a:r>
              <a:rPr lang="en-GB" sz="3200" dirty="0">
                <a:latin typeface="Aptos" panose="020B0004020202020204" pitchFamily="34" charset="0"/>
              </a:rPr>
              <a:t>Promoting prevention and justice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61C2F-582D-7912-0ADF-C94BF74EEA71}"/>
              </a:ext>
            </a:extLst>
          </p:cNvPr>
          <p:cNvSpPr txBox="1"/>
          <p:nvPr/>
        </p:nvSpPr>
        <p:spPr>
          <a:xfrm>
            <a:off x="269552" y="3921480"/>
            <a:ext cx="650532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b="1" dirty="0">
                <a:solidFill>
                  <a:schemeClr val="bg1"/>
                </a:solidFill>
                <a:latin typeface="Aptos" panose="020B0004020202020204" pitchFamily="34" charset="0"/>
              </a:rPr>
              <a:t>Building confidence in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b="1" dirty="0">
                <a:solidFill>
                  <a:schemeClr val="bg1"/>
                </a:solidFill>
                <a:latin typeface="Aptos" panose="020B0004020202020204" pitchFamily="34" charset="0"/>
              </a:rPr>
              <a:t>Supporting integrated service delivery for those who </a:t>
            </a:r>
            <a:r>
              <a:rPr lang="en-GB" sz="1350" b="1" i="1" dirty="0">
                <a:solidFill>
                  <a:schemeClr val="bg1"/>
                </a:solidFill>
                <a:latin typeface="Aptos" panose="020B0004020202020204" pitchFamily="34" charset="0"/>
              </a:rPr>
              <a:t>do </a:t>
            </a:r>
            <a:r>
              <a:rPr lang="en-GB" sz="1350" b="1" dirty="0">
                <a:solidFill>
                  <a:schemeClr val="bg1"/>
                </a:solidFill>
                <a:latin typeface="Aptos" panose="020B0004020202020204" pitchFamily="34" charset="0"/>
              </a:rPr>
              <a:t>report: e.g. multi-disciplinary risk assessment, robust information sharing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A2A0F-BC6D-431D-B960-B0035B9DAA82}"/>
              </a:ext>
            </a:extLst>
          </p:cNvPr>
          <p:cNvSpPr txBox="1"/>
          <p:nvPr/>
        </p:nvSpPr>
        <p:spPr>
          <a:xfrm>
            <a:off x="1231900" y="1221570"/>
            <a:ext cx="6426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ptos" panose="020B0004020202020204" pitchFamily="34" charset="0"/>
              </a:rPr>
              <a:t>% of women who have experienced intimate partner violence and non-partner violence, by person or support service to whom the violence was reported, EU, 2021</a:t>
            </a:r>
            <a:endParaRPr lang="en-GB" sz="12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6DD9B-3A23-8EE1-FB92-12E65E0678D4}"/>
              </a:ext>
            </a:extLst>
          </p:cNvPr>
          <p:cNvSpPr txBox="1"/>
          <p:nvPr/>
        </p:nvSpPr>
        <p:spPr>
          <a:xfrm>
            <a:off x="1676868" y="3443287"/>
            <a:ext cx="57902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Source: OECD (2025). Gender Equality in a Changing World: Taking Stock and Moving Forward. In collaboration with DG JUST. Data from Eurostat, based on 2021 wave of the EU-GBV survey. EU averages are unweighted. </a:t>
            </a:r>
            <a:endParaRPr lang="en-GB" sz="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9D28562-8F6B-443F-B736-0A3200FF9AB1}"/>
              </a:ext>
            </a:extLst>
          </p:cNvPr>
          <p:cNvGraphicFramePr>
            <a:graphicFrameLocks/>
          </p:cNvGraphicFramePr>
          <p:nvPr/>
        </p:nvGraphicFramePr>
        <p:xfrm>
          <a:off x="1676868" y="1700212"/>
          <a:ext cx="5790263" cy="17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1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57FE5-E11C-D5DF-C613-312585798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C3DFE-D5E7-ABC7-30FB-44330440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1EAE1A9-8E7E-D04D-9670-8269DAC153D9}" type="slidenum">
              <a:rPr lang="fr-FR">
                <a:solidFill>
                  <a:prstClr val="white"/>
                </a:solidFill>
                <a:latin typeface="Aptos" panose="020B0004020202020204" pitchFamily="34" charset="0"/>
              </a:rPr>
              <a:pPr defTabSz="457189"/>
              <a:t>8</a:t>
            </a:fld>
            <a:endParaRPr lang="fr-FR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C6A50-7BE8-043A-DC92-73D3D801C520}"/>
              </a:ext>
            </a:extLst>
          </p:cNvPr>
          <p:cNvSpPr txBox="1"/>
          <p:nvPr/>
        </p:nvSpPr>
        <p:spPr>
          <a:xfrm>
            <a:off x="269552" y="5297661"/>
            <a:ext cx="799657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ptos" panose="020B0004020202020204" pitchFamily="34" charset="0"/>
              </a:rPr>
              <a:t>Source:</a:t>
            </a:r>
            <a:endParaRPr lang="en-GB" sz="800" dirty="0">
              <a:solidFill>
                <a:schemeClr val="bg1"/>
              </a:solidFill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FBAD08-51D6-105D-2E3D-CE5E6CD32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244800"/>
            <a:ext cx="7650000" cy="838800"/>
          </a:xfrm>
        </p:spPr>
        <p:txBody>
          <a:bodyPr/>
          <a:lstStyle/>
          <a:p>
            <a:r>
              <a:rPr lang="en-GB" sz="3200" dirty="0">
                <a:latin typeface="Aptos" panose="020B0004020202020204" pitchFamily="34" charset="0"/>
              </a:rPr>
              <a:t>Thank You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760651-98A1-8602-48CE-8718ECF30059}"/>
              </a:ext>
            </a:extLst>
          </p:cNvPr>
          <p:cNvSpPr/>
          <p:nvPr/>
        </p:nvSpPr>
        <p:spPr>
          <a:xfrm>
            <a:off x="1918972" y="3353984"/>
            <a:ext cx="7149428" cy="149894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1367A1"/>
                </a:solidFill>
                <a:latin typeface="Aptos" panose="020B0004020202020204" pitchFamily="34" charset="0"/>
              </a:rPr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ptos" panose="020B0004020202020204" pitchFamily="34" charset="0"/>
              </a:rPr>
              <a:t>Gender-based violence: </a:t>
            </a:r>
            <a:r>
              <a:rPr lang="en-US" sz="1200" dirty="0">
                <a:latin typeface="Aptos" panose="020B0004020202020204" pitchFamily="34" charset="0"/>
                <a:hlinkClick r:id="rId3"/>
              </a:rPr>
              <a:t>https://www.oecd.org/en/topics/sub-issues/gender-based-violence </a:t>
            </a:r>
            <a:endParaRPr lang="en-GB" sz="1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Aptos" panose="020B0004020202020204" pitchFamily="34" charset="0"/>
              </a:rPr>
              <a:t>Truth Hurts podcast series: </a:t>
            </a:r>
            <a:r>
              <a:rPr lang="en-US" sz="1200" dirty="0">
                <a:latin typeface="Aptos" panose="020B0004020202020204" pitchFamily="34" charset="0"/>
                <a:hlinkClick r:id="rId4"/>
              </a:rPr>
              <a:t>https://www.oecd.org/en/about/projects/truth-hurts-oecd-talk-series-on-preventing-violence-against-women.html - </a:t>
            </a:r>
            <a:endParaRPr lang="en-GB" sz="1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endParaRPr lang="en-GB" sz="12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200" b="1" dirty="0">
                <a:solidFill>
                  <a:srgbClr val="1367A1"/>
                </a:solidFill>
                <a:latin typeface="Aptos" panose="020B0004020202020204" pitchFamily="34" charset="0"/>
              </a:rPr>
              <a:t>Contact: </a:t>
            </a:r>
            <a:r>
              <a:rPr lang="en-GB" sz="1200" dirty="0">
                <a:solidFill>
                  <a:schemeClr val="bg1"/>
                </a:solidFill>
                <a:latin typeface="Aptos" panose="020B0004020202020204" pitchFamily="34" charset="0"/>
              </a:rPr>
              <a:t>Doron Wijker, Monika </a:t>
            </a:r>
            <a:r>
              <a:rPr lang="en-GB" sz="1200" dirty="0" err="1">
                <a:solidFill>
                  <a:schemeClr val="bg1"/>
                </a:solidFill>
                <a:latin typeface="Aptos" panose="020B0004020202020204" pitchFamily="34" charset="0"/>
              </a:rPr>
              <a:t>Queisser</a:t>
            </a:r>
            <a:endParaRPr lang="en-GB" sz="1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BF0BF3-3FC0-CDFA-089C-68C3650A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88" y="1492349"/>
            <a:ext cx="999911" cy="141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61A04C-A0F9-4A49-F119-EAC6B54FF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45" y="2033833"/>
            <a:ext cx="1019119" cy="144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652DBF-6BAA-7FA2-D633-6DAB41832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221" y="1492349"/>
            <a:ext cx="1270993" cy="169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7A5CD5-A203-6E7A-2B79-F20F6C997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388" y="3605848"/>
            <a:ext cx="1288727" cy="99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C635FC-98AE-3E19-8038-A079EC9B95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354" y="1472113"/>
            <a:ext cx="1293111" cy="1804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8B4C27-E511-22C4-C4BB-C49745D5C3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7400" y="1406379"/>
            <a:ext cx="1268843" cy="1868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C1A113A-059F-9597-A749-BA5D3E74B7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0434" y="1399910"/>
            <a:ext cx="1279636" cy="1874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C2B33C0-3705-ADA5-30F1-61FC4AFD0A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9203" y="1408568"/>
            <a:ext cx="1273230" cy="1865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7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2693B-6756-2069-5033-9CED1BA14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548F-957C-5122-933C-8344B17313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072" y="2324156"/>
            <a:ext cx="7612856" cy="49518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ptos" panose="020B00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899507761"/>
      </p:ext>
    </p:extLst>
  </p:cSld>
  <p:clrMapOvr>
    <a:masterClrMapping/>
  </p:clrMapOvr>
</p:sld>
</file>

<file path=ppt/theme/theme1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D">
  <a:themeElements>
    <a:clrScheme name="Palette EXD ok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3557"/>
      </a:hlink>
      <a:folHlink>
        <a:srgbClr val="783E78"/>
      </a:folHlink>
    </a:clrScheme>
    <a:fontScheme name="EXD PPT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D" id="{5C676833-5F52-4355-A9B7-2635E62E1DFD}" vid="{D680AC3C-538A-4DB5-8A88-EE616B9D8585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S 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7ec883c-a62c-444f-a935-fcddb579e39d" ContentTypeId="0x0101008B4DD370EC31429186F3AD49F0D3098F1C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Paper" ma:contentTypeID="0x0101008B4DD370EC31429186F3AD49F0D3098F1C00BAD853E3C8CC4202A2A19DE552737A1E00AE995FA621C6B44AA18F61799C6465FD" ma:contentTypeVersion="37" ma:contentTypeDescription="" ma:contentTypeScope="" ma:versionID="2ff626bc5500b97eb563efcadab5ab9a">
  <xsd:schema xmlns:xsd="http://www.w3.org/2001/XMLSchema" xmlns:xs="http://www.w3.org/2001/XMLSchema" xmlns:p="http://schemas.microsoft.com/office/2006/metadata/properties" xmlns:ns1="54c4cd27-f286-408f-9ce0-33c1e0f3ab39" xmlns:ns2="c5805097-db0a-42f9-a837-be9035f1f571" xmlns:ns3="22a5b7d0-1699-458f-b8e2-4d8247229549" xmlns:ns5="c9f238dd-bb73-4aef-a7a5-d644ad823e52" xmlns:ns6="ca82dde9-3436-4d3d-bddd-d31447390034" targetNamespace="http://schemas.microsoft.com/office/2006/metadata/properties" ma:root="true" ma:fieldsID="66eef3d008a353bab91edddc977463db" ns1:_="" ns2:_="" ns3:_="" ns5:_="" ns6:_="">
    <xsd:import namespace="54c4cd27-f286-408f-9ce0-33c1e0f3ab39"/>
    <xsd:import namespace="c5805097-db0a-42f9-a837-be9035f1f571"/>
    <xsd:import namespace="22a5b7d0-1699-458f-b8e2-4d8247229549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1:OECDMeetingDate" minOccurs="0"/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KeywordsTaxHTField0" minOccurs="0"/>
                <xsd:element ref="ns5:eShareTopicTaxHTField0" minOccurs="0"/>
                <xsd:element ref="ns5:eShareCountryTaxHTField0" minOccurs="0"/>
                <xsd:element ref="ns6:TaxCatchAll" minOccurs="0"/>
                <xsd:element ref="ns6:pb5335f8765c484a86ddd10580650a95" minOccurs="0"/>
                <xsd:element ref="ns6:TaxCatchAllLabel" minOccurs="0"/>
                <xsd:element ref="ns6:aa366335bba64f7186c6f91b1ae503c2" minOccurs="0"/>
                <xsd:element ref="ns2:cc3d610261fc4fa09f62df6074327105" minOccurs="0"/>
                <xsd:element ref="ns3:k87588ac03a94edb9fcc4f2494cfdd51" minOccurs="0"/>
                <xsd:element ref="ns3:b8c3c820c0584e889da065b0a99e2c1a" minOccurs="0"/>
                <xsd:element ref="ns5:eShareCommitteeTaxHTField0" minOccurs="0"/>
                <xsd:element ref="ns5:eSharePWBTaxHTField0" minOccurs="0"/>
                <xsd:element ref="ns3:OECDTagsCache" minOccurs="0"/>
                <xsd:element ref="ns6:OECD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0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5097-db0a-42f9-a837-be9035f1f5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cc3d610261fc4fa09f62df6074327105" ma:index="26" nillable="true" ma:taxonomy="true" ma:internalName="cc3d610261fc4fa09f62df6074327105" ma:taxonomyFieldName="OECDHorizontalProjects" ma:displayName="Horizontal project" ma:readOnly="false" ma:default="" ma:fieldId="{cc3d6102-61fc-4fa0-9f62-df60743271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5b7d0-1699-458f-b8e2-4d8247229549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4a9a165-02d8-4f21-bcc3-1bc2950ca1ad" ma:internalName="OECDProjectLookup" ma:readOnly="false" ma:showField="OECDShortProjectName" ma:web="22a5b7d0-1699-458f-b8e2-4d8247229549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4a9a165-02d8-4f21-bcc3-1bc2950ca1a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87588ac03a94edb9fcc4f2494cfdd51" ma:index="27" nillable="true" ma:taxonomy="true" ma:internalName="k87588ac03a94edb9fcc4f2494cfdd51" ma:taxonomyFieldName="OECDProjectOwnerStructure" ma:displayName="Project owner" ma:readOnly="false" ma:default="" ma:fieldId="487588ac-03a9-4edb-9fcc-4f2494cfdd5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c3c820c0584e889da065b0a99e2c1a" ma:index="28" nillable="true" ma:displayName="Deliverable owner_0" ma:hidden="true" ma:internalName="b8c3c820c0584e889da065b0a99e2c1a">
      <xsd:simpleType>
        <xsd:restriction base="dms:Note"/>
      </xsd:simpleType>
    </xsd:element>
    <xsd:element name="OECDTagsCache" ma:index="34" nillable="true" ma:displayName="Tags cache" ma:description="" ma:hidden="true" ma:internalName="OECDTagsCach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19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0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1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0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2" nillable="true" ma:taxonomy="true" ma:internalName="eSharePWBTaxHTField0" ma:taxonomyFieldName="OECDPWB" ma:displayName="PWB" ma:readOnly="false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65777cc-c5a0-47b6-ab6d-968be733c10c}" ma:internalName="TaxCatchAll" ma:showField="CatchAllData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5335f8765c484a86ddd10580650a95" ma:index="23" nillable="true" ma:displayName="Topic_0" ma:hidden="true" ma:internalName="pb5335f8765c484a86ddd10580650a95">
      <xsd:simpleType>
        <xsd:restriction base="dms:Note"/>
      </xsd:simpleType>
    </xsd:element>
    <xsd:element name="TaxCatchAllLabel" ma:index="24" nillable="true" ma:displayName="Taxonomy Catch All Column1" ma:hidden="true" ma:list="{065777cc-c5a0-47b6-ab6d-968be733c10c}" ma:internalName="TaxCatchAllLabel" ma:readOnly="true" ma:showField="CatchAllDataLabel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a366335bba64f7186c6f91b1ae503c2" ma:index="25" nillable="true" ma:displayName="Country_0" ma:hidden="true" ma:internalName="aa366335bba64f7186c6f91b1ae503c2">
      <xsd:simpleType>
        <xsd:restriction base="dms:Note"/>
      </xsd:simpleType>
    </xsd:element>
    <xsd:element name="OECDlanguage" ma:index="38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KimBussinessContext xmlns="54c4cd27-f286-408f-9ce0-33c1e0f3ab39" xsi:nil="true"/>
    <OECDProjectMembers xmlns="22a5b7d0-1699-458f-b8e2-4d8247229549">
      <UserInfo>
        <DisplayName>FREY Valerie, GOV/GIP</DisplayName>
        <AccountId>142</AccountId>
        <AccountType/>
      </UserInfo>
      <UserInfo>
        <DisplayName>ADEMA Willem, ELS/SPD</DisplayName>
        <AccountId>96</AccountId>
        <AccountType/>
      </UserInfo>
      <UserInfo>
        <DisplayName>CLARKE Chris, WISE/CWB</DisplayName>
        <AccountId>124</AccountId>
        <AccountType/>
      </UserInfo>
      <UserInfo>
        <DisplayName>QUEISSER Monika, ELS</DisplayName>
        <AccountId>90</AccountId>
        <AccountType/>
      </UserInfo>
      <UserInfo>
        <DisplayName>LADAIQUE Maxime, ELS/SPD</DisplayName>
        <AccountId>129</AccountId>
        <AccountType/>
      </UserInfo>
      <UserInfo>
        <DisplayName>FRON Pauline, ELS/SPD</DisplayName>
        <AccountId>219</AccountId>
        <AccountType/>
      </UserInfo>
      <UserInfo>
        <DisplayName>LAGORCE Natalie, CTP/COM</DisplayName>
        <AccountId>232</AccountId>
        <AccountType/>
      </UserInfo>
      <UserInfo>
        <DisplayName>CORDOVA Christelle, ECO/MPD</DisplayName>
        <AccountId>832</AccountId>
        <AccountType/>
      </UserInfo>
      <UserInfo>
        <DisplayName>STRAPPS Sarah, ELS/SPD</DisplayName>
        <AccountId>1133</AccountId>
        <AccountType/>
      </UserInfo>
      <UserInfo>
        <DisplayName>FLUCHTMANN Jonas, ELS/JAI</DisplayName>
        <AccountId>3581</AccountId>
        <AccountType/>
      </UserInfo>
      <UserInfo>
        <DisplayName>ALBERTONE Baptiste, ELS/SPD</DisplayName>
        <AccountId>3584</AccountId>
        <AccountType/>
      </UserInfo>
      <UserInfo>
        <DisplayName>PATRINI Valentina, ELS/SPD</DisplayName>
        <AccountId>4184</AccountId>
        <AccountType/>
      </UserInfo>
      <UserInfo>
        <DisplayName>ALAJÄÄSKÖ Lyydia, ELS/SPD</DisplayName>
        <AccountId>4231</AccountId>
        <AccountType/>
      </UserInfo>
      <UserInfo>
        <DisplayName>MATSUMOTO Natsumi, ELS/SPD</DisplayName>
        <AccountId>4240</AccountId>
        <AccountType/>
      </UserInfo>
      <UserInfo>
        <DisplayName>GUSTAFSSON Maja, EDU/PAI</DisplayName>
        <AccountId>4468</AccountId>
        <AccountType/>
      </UserInfo>
      <UserInfo>
        <DisplayName>VAN VEEN Violetta, ELS/SPD</DisplayName>
        <AccountId>4750</AccountId>
        <AccountType/>
      </UserInfo>
      <UserInfo>
        <DisplayName>LLOYD Alexandre, ELS</DisplayName>
        <AccountId>4856</AccountId>
        <AccountType/>
      </UserInfo>
      <UserInfo>
        <DisplayName>THOMAS Jasmin, ELS/SPD</DisplayName>
        <AccountId>5643</AccountId>
        <AccountType/>
      </UserInfo>
      <UserInfo>
        <DisplayName>ELKURD Marie-Aurélie, ELS/SPD</DisplayName>
        <AccountId>5937</AccountId>
        <AccountType/>
      </UserInfo>
      <UserInfo>
        <DisplayName>DANE Cemre, ELS/SPD</DisplayName>
        <AccountId>6418</AccountId>
        <AccountType/>
      </UserInfo>
    </OECDProjectMembers>
    <OECDMainProject xmlns="22a5b7d0-1699-458f-b8e2-4d8247229549">13</OECDMainProject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2.2.3.4 Child well-being, family and gender</TermName>
          <TermId xmlns="http://schemas.microsoft.com/office/infopath/2007/PartnerControls">0c9bc8f4-d930-423b-b317-8f0609f98583</TermId>
        </TermInfo>
      </Terms>
    </eSharePWBTaxHTField0>
    <OECDlanguage xmlns="ca82dde9-3436-4d3d-bddd-d31447390034">English</OECDlanguage>
    <OECDProjectManager xmlns="22a5b7d0-1699-458f-b8e2-4d8247229549">
      <UserInfo>
        <DisplayName/>
        <AccountId>96</AccountId>
        <AccountType/>
      </UserInfo>
    </OECDProjectManager>
    <pb5335f8765c484a86ddd10580650a95 xmlns="ca82dde9-3436-4d3d-bddd-d31447390034" xsi:nil="true"/>
    <OECDTagsCache xmlns="22a5b7d0-1699-458f-b8e2-4d8247229549" xsi:nil="true"/>
    <b8c3c820c0584e889da065b0a99e2c1a xmlns="22a5b7d0-1699-458f-b8e2-4d8247229549" xsi:nil="true"/>
    <OECDMeetingDate xmlns="54c4cd27-f286-408f-9ce0-33c1e0f3ab39" xsi:nil="true"/>
    <aa366335bba64f7186c6f91b1ae503c2 xmlns="ca82dde9-3436-4d3d-bddd-d31447390034" xsi:nil="true"/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Employment, Labour and Social Affairs Committee</TermName>
          <TermId xmlns="http://schemas.microsoft.com/office/infopath/2007/PartnerControls">042c2d58-0ad6-4bf4-853d-cad057c581bf</TermId>
        </TermInfo>
      </Terms>
    </eShareCommitteeTaxHTField0>
    <OECDKimProvenance xmlns="54c4cd27-f286-408f-9ce0-33c1e0f3ab39" xsi:nil="true"/>
    <OECDPinnedBy xmlns="22a5b7d0-1699-458f-b8e2-4d8247229549">
      <UserInfo>
        <DisplayName/>
        <AccountId xsi:nil="true"/>
        <AccountType/>
      </UserInfo>
    </OECDPinnedBy>
    <cc3d610261fc4fa09f62df6074327105 xmlns="c5805097-db0a-42f9-a837-be9035f1f571">
      <Terms xmlns="http://schemas.microsoft.com/office/infopath/2007/PartnerControls"/>
    </cc3d610261fc4fa09f62df6074327105>
    <OECDKimStatus xmlns="54c4cd27-f286-408f-9ce0-33c1e0f3ab39">Draft</OECDKimStatus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Gender equality</TermName>
          <TermId xmlns="http://schemas.microsoft.com/office/infopath/2007/PartnerControls">7dd30b32-09fc-4762-ab57-14f72074c2b8</TermId>
        </TermInfo>
      </Terms>
    </eShareTopicTaxHTField0>
    <eShareCountryTaxHTField0 xmlns="c9f238dd-bb73-4aef-a7a5-d644ad823e52">
      <Terms xmlns="http://schemas.microsoft.com/office/infopath/2007/PartnerControls"/>
    </eShareCountryTaxHTField0>
    <k87588ac03a94edb9fcc4f2494cfdd51 xmlns="22a5b7d0-1699-458f-b8e2-4d8247229549">
      <Terms xmlns="http://schemas.microsoft.com/office/infopath/2007/PartnerControls"/>
    </k87588ac03a94edb9fcc4f2494cfdd51>
    <OECDProjectLookup xmlns="22a5b7d0-1699-458f-b8e2-4d8247229549">82</OECDProjectLookup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Gender</TermName>
          <TermId xmlns="http://schemas.microsoft.com/office/infopath/2007/PartnerControls">41562291-69fe-444f-b493-56384e0e408c</TermId>
        </TermInfo>
        <TermInfo xmlns="http://schemas.microsoft.com/office/infopath/2007/PartnerControls">
          <TermName xmlns="http://schemas.microsoft.com/office/infopath/2007/PartnerControls">Gender equality and development</TermName>
          <TermId xmlns="http://schemas.microsoft.com/office/infopath/2007/PartnerControls">b0d2661c-2803-4b76-8e69-25e8be2c0540</TermId>
        </TermInfo>
        <TermInfo xmlns="http://schemas.microsoft.com/office/infopath/2007/PartnerControls">
          <TermName xmlns="http://schemas.microsoft.com/office/infopath/2007/PartnerControls">Gender project</TermName>
          <TermId xmlns="http://schemas.microsoft.com/office/infopath/2007/PartnerControls">455e8630-7e16-459c-9cc3-ce0a3115d76e</TermId>
        </TermInfo>
      </Terms>
    </eShareKeywordsTaxHTField0>
    <OECDExpirationDate xmlns="c5805097-db0a-42f9-a837-be9035f1f571" xsi:nil="true"/>
    <TaxCatchAll xmlns="ca82dde9-3436-4d3d-bddd-d31447390034">
      <Value>1019</Value>
      <Value>184</Value>
      <Value>214</Value>
      <Value>22</Value>
      <Value>479</Value>
      <Value>1020</Value>
    </TaxCatchAll>
  </documentManagement>
</p:properties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Props1.xml><?xml version="1.0" encoding="utf-8"?>
<ds:datastoreItem xmlns:ds="http://schemas.openxmlformats.org/officeDocument/2006/customXml" ds:itemID="{DBF66FA7-DF33-4251-9C7B-DBF407B2102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5362E9A-F7E8-4C10-B71C-B4D502AD9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5805097-db0a-42f9-a837-be9035f1f571"/>
    <ds:schemaRef ds:uri="22a5b7d0-1699-458f-b8e2-4d8247229549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420991-42D7-41F9-838B-2F04A5833842}">
  <ds:schemaRefs>
    <ds:schemaRef ds:uri="http://schemas.openxmlformats.org/package/2006/metadata/core-properties"/>
    <ds:schemaRef ds:uri="ca82dde9-3436-4d3d-bddd-d31447390034"/>
    <ds:schemaRef ds:uri="http://purl.org/dc/terms/"/>
    <ds:schemaRef ds:uri="http://purl.org/dc/elements/1.1/"/>
    <ds:schemaRef ds:uri="c5805097-db0a-42f9-a837-be9035f1f571"/>
    <ds:schemaRef ds:uri="22a5b7d0-1699-458f-b8e2-4d8247229549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c9f238dd-bb73-4aef-a7a5-d644ad823e52"/>
    <ds:schemaRef ds:uri="54c4cd27-f286-408f-9ce0-33c1e0f3ab3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AB35F3B-734C-4DE8-948D-CA4D0BCDFC7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C64522F-C453-48AD-BFC3-9419D9E11E1C}">
  <ds:schemaRefs>
    <ds:schemaRef ds:uri="http://www.oecd.org/eshare/projectsentre/CtFieldPriority/"/>
    <ds:schemaRef ds:uri="http://schemas.microsoft.com/2003/10/Serialization/Array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OECD_English_white.potx</Template>
  <TotalTime>2470</TotalTime>
  <Words>1064</Words>
  <Application>Microsoft Macintosh PowerPoint</Application>
  <PresentationFormat>Diavoorstelling (16:9)</PresentationFormat>
  <Paragraphs>407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Aptos</vt:lpstr>
      <vt:lpstr>Arial</vt:lpstr>
      <vt:lpstr>Arial Narrow</vt:lpstr>
      <vt:lpstr>Bahnschrift SemiBold SemiConden</vt:lpstr>
      <vt:lpstr>Calibri</vt:lpstr>
      <vt:lpstr>Calibri Light</vt:lpstr>
      <vt:lpstr>Wingdings</vt:lpstr>
      <vt:lpstr>OECD_English_white</vt:lpstr>
      <vt:lpstr>EXD</vt:lpstr>
      <vt:lpstr>PowerPoint-presentatie</vt:lpstr>
      <vt:lpstr>Violence against women: A growing priority for governments</vt:lpstr>
      <vt:lpstr>Violence against women: A growing priority for governments</vt:lpstr>
      <vt:lpstr>Promoting integrated service delivery</vt:lpstr>
      <vt:lpstr>Safe housing to break the cycle of violence</vt:lpstr>
      <vt:lpstr>Addressing the costs of violence: job and income support</vt:lpstr>
      <vt:lpstr>Promoting prevention and justice</vt:lpstr>
      <vt:lpstr>Thank You </vt:lpstr>
      <vt:lpstr>PowerPoint-presentatie</vt:lpstr>
    </vt:vector>
  </TitlesOfParts>
  <Company>OCDE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 PowerPoint Corporate template_16-9 format</dc:title>
  <dc:creator>Madignier Renaud</dc:creator>
  <cp:lastModifiedBy>Microsoft Office-gebruiker</cp:lastModifiedBy>
  <cp:revision>3</cp:revision>
  <dcterms:created xsi:type="dcterms:W3CDTF">2012-06-25T08:53:53Z</dcterms:created>
  <dcterms:modified xsi:type="dcterms:W3CDTF">2025-10-26T15:02:19Z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0x0101008B4DD370EC31429186F3AD49F0D3098F1C00BAD853E3C8CC4202A2A19DE552737A1E00AE995FA621C6B44AA18F61799C6465FD</vt:lpwstr>
  </property>
  <property fmtid="{D5CDD505-2E9C-101B-9397-08002B2CF9AE}" pid="3" name="OECDKeywords">
    <vt:lpwstr>214;#Gender|41562291-69fe-444f-b493-56384e0e408c;#479;#Gender equality and development|b0d2661c-2803-4b76-8e69-25e8be2c0540;#1019;#Gender project|455e8630-7e16-459c-9cc3-ce0a3115d76e</vt:lpwstr>
  </property>
  <property fmtid="{D5CDD505-2E9C-101B-9397-08002B2CF9AE}" pid="4" name="OECDTopic">
    <vt:lpwstr>184;#Gender equality|7dd30b32-09fc-4762-ab57-14f72074c2b8</vt:lpwstr>
  </property>
  <property fmtid="{D5CDD505-2E9C-101B-9397-08002B2CF9AE}" pid="5" name="OECDCommittee">
    <vt:lpwstr>22;#Employment, Labour and Social Affairs Committee|042c2d58-0ad6-4bf4-853d-cad057c581bf</vt:lpwstr>
  </property>
  <property fmtid="{D5CDD505-2E9C-101B-9397-08002B2CF9AE}" pid="6" name="OECDCountry">
    <vt:lpwstr/>
  </property>
  <property fmtid="{D5CDD505-2E9C-101B-9397-08002B2CF9AE}" pid="7" name="OECDPWB">
    <vt:lpwstr>1020;#2.2.3.4 Child well-being, family and gender|0c9bc8f4-d930-423b-b317-8f0609f98583</vt:lpwstr>
  </property>
  <property fmtid="{D5CDD505-2E9C-101B-9397-08002B2CF9AE}" pid="8" name="OECDHorizontalProjects">
    <vt:lpwstr/>
  </property>
  <property fmtid="{D5CDD505-2E9C-101B-9397-08002B2CF9AE}" pid="9" name="OECDProjectOwnerStructure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  <property fmtid="{D5CDD505-2E9C-101B-9397-08002B2CF9AE}" pid="13" name="_dlc_DocIdItemGuid">
    <vt:lpwstr>50e7ab15-4cf4-47fc-9aa4-f50d529404f1</vt:lpwstr>
  </property>
  <property fmtid="{D5CDD505-2E9C-101B-9397-08002B2CF9AE}" pid="14" name="MSIP_Label_0e5510b0-e729-4ef0-a3dd-4ba0dfe56c99_Enabled">
    <vt:lpwstr>true</vt:lpwstr>
  </property>
  <property fmtid="{D5CDD505-2E9C-101B-9397-08002B2CF9AE}" pid="15" name="MSIP_Label_0e5510b0-e729-4ef0-a3dd-4ba0dfe56c99_SetDate">
    <vt:lpwstr>2024-07-23T11:25:10Z</vt:lpwstr>
  </property>
  <property fmtid="{D5CDD505-2E9C-101B-9397-08002B2CF9AE}" pid="16" name="MSIP_Label_0e5510b0-e729-4ef0-a3dd-4ba0dfe56c99_Method">
    <vt:lpwstr>Standard</vt:lpwstr>
  </property>
  <property fmtid="{D5CDD505-2E9C-101B-9397-08002B2CF9AE}" pid="17" name="MSIP_Label_0e5510b0-e729-4ef0-a3dd-4ba0dfe56c99_Name">
    <vt:lpwstr>Restricted Use</vt:lpwstr>
  </property>
  <property fmtid="{D5CDD505-2E9C-101B-9397-08002B2CF9AE}" pid="18" name="MSIP_Label_0e5510b0-e729-4ef0-a3dd-4ba0dfe56c99_SiteId">
    <vt:lpwstr>ac41c7d4-1f61-460d-b0f4-fc925a2b471c</vt:lpwstr>
  </property>
  <property fmtid="{D5CDD505-2E9C-101B-9397-08002B2CF9AE}" pid="19" name="MSIP_Label_0e5510b0-e729-4ef0-a3dd-4ba0dfe56c99_ActionId">
    <vt:lpwstr>558770eb-f76a-4222-b68c-6b1c0bd85862</vt:lpwstr>
  </property>
  <property fmtid="{D5CDD505-2E9C-101B-9397-08002B2CF9AE}" pid="20" name="MSIP_Label_0e5510b0-e729-4ef0-a3dd-4ba0dfe56c99_ContentBits">
    <vt:lpwstr>2</vt:lpwstr>
  </property>
  <property fmtid="{D5CDD505-2E9C-101B-9397-08002B2CF9AE}" pid="21" name="ClassificationContentMarkingFooterLocations">
    <vt:lpwstr>OECD_English_white:5</vt:lpwstr>
  </property>
  <property fmtid="{D5CDD505-2E9C-101B-9397-08002B2CF9AE}" pid="22" name="ClassificationContentMarkingFooterText">
    <vt:lpwstr>Restricted Use - À usage restreint</vt:lpwstr>
  </property>
</Properties>
</file>